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</p:sldIdLst>
  <p:sldSz cx="10693400" cy="7556500"/>
  <p:notesSz cx="106934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34199" y="2020307"/>
            <a:ext cx="8625001" cy="11995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FFA23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FFA23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197227" y="2014103"/>
            <a:ext cx="3482975" cy="3788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03" y="5805678"/>
            <a:ext cx="786384" cy="10530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377301" y="5786628"/>
            <a:ext cx="767333" cy="107213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37458" y="150368"/>
            <a:ext cx="307022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5742" y="1284239"/>
            <a:ext cx="8150225" cy="3799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FFA23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Relationship Id="rId3" Type="http://schemas.openxmlformats.org/officeDocument/2006/relationships/hyperlink" Target="http://www/" TargetMode="Externa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375" y="5580126"/>
            <a:ext cx="900683" cy="10797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29382" y="755395"/>
            <a:ext cx="4361815" cy="1010919"/>
          </a:xfrm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1290955" marR="5080" indent="-1278890">
              <a:lnSpc>
                <a:spcPct val="102000"/>
              </a:lnSpc>
              <a:spcBef>
                <a:spcPts val="20"/>
              </a:spcBef>
            </a:pPr>
            <a:r>
              <a:rPr dirty="0" sz="3200" spc="-5" b="1">
                <a:solidFill>
                  <a:srgbClr val="2A6D7C"/>
                </a:solidFill>
                <a:latin typeface="Arial"/>
                <a:cs typeface="Arial"/>
              </a:rPr>
              <a:t>Réunion d’information  </a:t>
            </a:r>
            <a:r>
              <a:rPr dirty="0" sz="3200" b="1">
                <a:solidFill>
                  <a:srgbClr val="2A6D7C"/>
                </a:solidFill>
                <a:latin typeface="Arial"/>
                <a:cs typeface="Arial"/>
              </a:rPr>
              <a:t>ANC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38448" y="2044700"/>
            <a:ext cx="1647189" cy="6369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45440" marR="5080" indent="-333375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653300"/>
                </a:solidFill>
                <a:latin typeface="Trebuchet MS"/>
                <a:cs typeface="Trebuchet MS"/>
              </a:rPr>
              <a:t>20 </a:t>
            </a:r>
            <a:r>
              <a:rPr dirty="0" sz="2000" spc="-5" b="1">
                <a:solidFill>
                  <a:srgbClr val="653300"/>
                </a:solidFill>
                <a:latin typeface="Trebuchet MS"/>
                <a:cs typeface="Trebuchet MS"/>
              </a:rPr>
              <a:t>mars</a:t>
            </a:r>
            <a:r>
              <a:rPr dirty="0" sz="2000" spc="-85" b="1">
                <a:solidFill>
                  <a:srgbClr val="653300"/>
                </a:solidFill>
                <a:latin typeface="Trebuchet MS"/>
                <a:cs typeface="Trebuchet MS"/>
              </a:rPr>
              <a:t> </a:t>
            </a:r>
            <a:r>
              <a:rPr dirty="0" sz="2000" b="1">
                <a:solidFill>
                  <a:srgbClr val="653300"/>
                </a:solidFill>
                <a:latin typeface="Trebuchet MS"/>
                <a:cs typeface="Trebuchet MS"/>
              </a:rPr>
              <a:t>2012  </a:t>
            </a:r>
            <a:r>
              <a:rPr dirty="0" sz="2000" spc="-5" b="1">
                <a:solidFill>
                  <a:srgbClr val="653300"/>
                </a:solidFill>
                <a:latin typeface="Trebuchet MS"/>
                <a:cs typeface="Trebuchet MS"/>
              </a:rPr>
              <a:t>MEDDTL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95649" y="3010927"/>
            <a:ext cx="4019550" cy="1498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11835">
              <a:lnSpc>
                <a:spcPct val="100000"/>
              </a:lnSpc>
              <a:spcBef>
                <a:spcPts val="95"/>
              </a:spcBef>
            </a:pPr>
            <a:r>
              <a:rPr dirty="0" sz="3200" spc="-5" b="1">
                <a:solidFill>
                  <a:srgbClr val="F88631"/>
                </a:solidFill>
                <a:latin typeface="Arial"/>
                <a:cs typeface="Arial"/>
              </a:rPr>
              <a:t>Présentation</a:t>
            </a:r>
            <a:endParaRPr sz="3200">
              <a:latin typeface="Arial"/>
              <a:cs typeface="Arial"/>
            </a:endParaRPr>
          </a:p>
          <a:p>
            <a:pPr marL="621030" marR="5080" indent="-608965">
              <a:lnSpc>
                <a:spcPct val="100000"/>
              </a:lnSpc>
              <a:spcBef>
                <a:spcPts val="85"/>
              </a:spcBef>
            </a:pPr>
            <a:r>
              <a:rPr dirty="0" sz="3200" spc="-5" b="1">
                <a:solidFill>
                  <a:srgbClr val="F88631"/>
                </a:solidFill>
                <a:latin typeface="Arial"/>
                <a:cs typeface="Arial"/>
              </a:rPr>
              <a:t>des</a:t>
            </a:r>
            <a:r>
              <a:rPr dirty="0" sz="3200" spc="-5" b="1">
                <a:solidFill>
                  <a:srgbClr val="F88631"/>
                </a:solidFill>
                <a:latin typeface="Arial"/>
                <a:cs typeface="Arial"/>
              </a:rPr>
              <a:t> </a:t>
            </a:r>
            <a:r>
              <a:rPr dirty="0" sz="3200" spc="-10" b="1">
                <a:solidFill>
                  <a:srgbClr val="F88631"/>
                </a:solidFill>
                <a:latin typeface="Arial"/>
                <a:cs typeface="Arial"/>
              </a:rPr>
              <a:t>nouveaux</a:t>
            </a:r>
            <a:r>
              <a:rPr dirty="0" sz="3200" spc="-10" b="1">
                <a:solidFill>
                  <a:srgbClr val="F88631"/>
                </a:solidFill>
                <a:latin typeface="Arial"/>
                <a:cs typeface="Arial"/>
              </a:rPr>
              <a:t> </a:t>
            </a:r>
            <a:r>
              <a:rPr dirty="0" sz="3200" spc="-10" b="1">
                <a:solidFill>
                  <a:srgbClr val="F88631"/>
                </a:solidFill>
                <a:latin typeface="Arial"/>
                <a:cs typeface="Arial"/>
              </a:rPr>
              <a:t>textes </a:t>
            </a:r>
            <a:r>
              <a:rPr dirty="0" sz="3200" spc="-10" b="1">
                <a:solidFill>
                  <a:srgbClr val="F88631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F88631"/>
                </a:solidFill>
                <a:latin typeface="Arial"/>
                <a:cs typeface="Arial"/>
              </a:rPr>
              <a:t>réglementaires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12683" y="5567171"/>
            <a:ext cx="887730" cy="10713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011" y="2020307"/>
            <a:ext cx="7991475" cy="11995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127125" marR="5080" indent="-1115060">
              <a:lnSpc>
                <a:spcPct val="100000"/>
              </a:lnSpc>
              <a:spcBef>
                <a:spcPts val="100"/>
              </a:spcBef>
            </a:pPr>
            <a:r>
              <a:rPr dirty="0" sz="4600" spc="-185">
                <a:solidFill>
                  <a:srgbClr val="FFA231"/>
                </a:solidFill>
              </a:rPr>
              <a:t>P</a:t>
            </a:r>
            <a:r>
              <a:rPr dirty="0" sz="3100" spc="-185">
                <a:solidFill>
                  <a:srgbClr val="FFA231"/>
                </a:solidFill>
              </a:rPr>
              <a:t>RINCIPALES</a:t>
            </a:r>
            <a:r>
              <a:rPr dirty="0" sz="3100" spc="-185">
                <a:solidFill>
                  <a:srgbClr val="FFA231"/>
                </a:solidFill>
              </a:rPr>
              <a:t> </a:t>
            </a:r>
            <a:r>
              <a:rPr dirty="0" sz="3100" spc="-30">
                <a:solidFill>
                  <a:srgbClr val="FFA231"/>
                </a:solidFill>
              </a:rPr>
              <a:t>MODIFICATIONS</a:t>
            </a:r>
            <a:r>
              <a:rPr dirty="0" sz="3100" spc="-30">
                <a:solidFill>
                  <a:srgbClr val="FFA231"/>
                </a:solidFill>
              </a:rPr>
              <a:t> </a:t>
            </a:r>
            <a:r>
              <a:rPr dirty="0" sz="3100" spc="-229">
                <a:solidFill>
                  <a:srgbClr val="FFA231"/>
                </a:solidFill>
              </a:rPr>
              <a:t>APPORTEES </a:t>
            </a:r>
            <a:r>
              <a:rPr dirty="0" sz="3100" spc="-229">
                <a:solidFill>
                  <a:srgbClr val="FFA231"/>
                </a:solidFill>
              </a:rPr>
              <a:t> </a:t>
            </a:r>
            <a:r>
              <a:rPr dirty="0" sz="3100" spc="-55">
                <a:solidFill>
                  <a:srgbClr val="FFA231"/>
                </a:solidFill>
              </a:rPr>
              <a:t>AUX</a:t>
            </a:r>
            <a:r>
              <a:rPr dirty="0" sz="3100" spc="-55">
                <a:solidFill>
                  <a:srgbClr val="FFA231"/>
                </a:solidFill>
              </a:rPr>
              <a:t> </a:t>
            </a:r>
            <a:r>
              <a:rPr dirty="0" sz="3100" spc="-200">
                <a:solidFill>
                  <a:srgbClr val="FFA231"/>
                </a:solidFill>
              </a:rPr>
              <a:t>TEXTES</a:t>
            </a:r>
            <a:r>
              <a:rPr dirty="0" sz="3100" spc="285">
                <a:solidFill>
                  <a:srgbClr val="FFA231"/>
                </a:solidFill>
              </a:rPr>
              <a:t> </a:t>
            </a:r>
            <a:r>
              <a:rPr dirty="0" sz="3100" spc="-180">
                <a:solidFill>
                  <a:srgbClr val="FFA231"/>
                </a:solidFill>
              </a:rPr>
              <a:t>REGLEMENTAIRES</a:t>
            </a:r>
            <a:endParaRPr sz="3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9302" y="180825"/>
            <a:ext cx="6867525" cy="650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100" spc="245"/>
              <a:t>Ampleur</a:t>
            </a:r>
            <a:r>
              <a:rPr dirty="0" sz="4100" spc="245"/>
              <a:t> </a:t>
            </a:r>
            <a:r>
              <a:rPr dirty="0" sz="4100" spc="120"/>
              <a:t>des</a:t>
            </a:r>
            <a:r>
              <a:rPr dirty="0" sz="4100" spc="70"/>
              <a:t> </a:t>
            </a:r>
            <a:r>
              <a:rPr dirty="0" sz="4100" spc="250"/>
              <a:t>modifications</a:t>
            </a:r>
            <a:endParaRPr sz="4100"/>
          </a:p>
        </p:txBody>
      </p:sp>
      <p:sp>
        <p:nvSpPr>
          <p:cNvPr id="3" name="object 3"/>
          <p:cNvSpPr txBox="1"/>
          <p:nvPr/>
        </p:nvSpPr>
        <p:spPr>
          <a:xfrm>
            <a:off x="598303" y="901699"/>
            <a:ext cx="7719695" cy="37553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3695" indent="-340995">
              <a:lnSpc>
                <a:spcPct val="100000"/>
              </a:lnSpc>
              <a:spcBef>
                <a:spcPts val="95"/>
              </a:spcBef>
              <a:buClr>
                <a:srgbClr val="00339A"/>
              </a:buClr>
              <a:buFont typeface="Wingdings"/>
              <a:buChar char=""/>
              <a:tabLst>
                <a:tab pos="354330" algn="l"/>
              </a:tabLst>
            </a:pPr>
            <a:r>
              <a:rPr dirty="0" sz="2900" spc="165">
                <a:solidFill>
                  <a:srgbClr val="FFA231"/>
                </a:solidFill>
                <a:latin typeface="Arial"/>
                <a:cs typeface="Arial"/>
              </a:rPr>
              <a:t>Modifications </a:t>
            </a:r>
            <a:r>
              <a:rPr dirty="0" sz="2900" spc="100">
                <a:solidFill>
                  <a:srgbClr val="FFA231"/>
                </a:solidFill>
                <a:latin typeface="Arial"/>
                <a:cs typeface="Arial"/>
              </a:rPr>
              <a:t>en </a:t>
            </a:r>
            <a:r>
              <a:rPr dirty="0" sz="2900" spc="190">
                <a:solidFill>
                  <a:srgbClr val="FFA231"/>
                </a:solidFill>
                <a:latin typeface="Arial"/>
                <a:cs typeface="Arial"/>
              </a:rPr>
              <a:t>profondeur </a:t>
            </a:r>
            <a:r>
              <a:rPr dirty="0" sz="2900" spc="110">
                <a:solidFill>
                  <a:srgbClr val="FFA231"/>
                </a:solidFill>
                <a:latin typeface="Arial"/>
                <a:cs typeface="Arial"/>
              </a:rPr>
              <a:t>de</a:t>
            </a:r>
            <a:r>
              <a:rPr dirty="0" sz="2900" spc="6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900" spc="160">
                <a:solidFill>
                  <a:srgbClr val="FFA231"/>
                </a:solidFill>
                <a:latin typeface="Arial"/>
                <a:cs typeface="Arial"/>
              </a:rPr>
              <a:t>l’arrêté</a:t>
            </a:r>
            <a:endParaRPr sz="2900">
              <a:latin typeface="Arial"/>
              <a:cs typeface="Arial"/>
            </a:endParaRPr>
          </a:p>
          <a:p>
            <a:pPr marL="353695">
              <a:lnSpc>
                <a:spcPct val="100000"/>
              </a:lnSpc>
            </a:pPr>
            <a:r>
              <a:rPr dirty="0" sz="2900" spc="120">
                <a:solidFill>
                  <a:srgbClr val="FFA231"/>
                </a:solidFill>
                <a:latin typeface="Arial"/>
                <a:cs typeface="Arial"/>
              </a:rPr>
              <a:t>«contrôle»</a:t>
            </a:r>
            <a:endParaRPr sz="2900">
              <a:latin typeface="Arial"/>
              <a:cs typeface="Arial"/>
            </a:endParaRPr>
          </a:p>
          <a:p>
            <a:pPr lvl="1" marL="753745" indent="-283845">
              <a:lnSpc>
                <a:spcPct val="100000"/>
              </a:lnSpc>
              <a:spcBef>
                <a:spcPts val="325"/>
              </a:spcBef>
              <a:buClr>
                <a:srgbClr val="808080"/>
              </a:buClr>
              <a:buFont typeface="Wingdings"/>
              <a:buChar char=""/>
              <a:tabLst>
                <a:tab pos="753745" algn="l"/>
                <a:tab pos="754380" algn="l"/>
              </a:tabLst>
            </a:pPr>
            <a:r>
              <a:rPr dirty="0" sz="2000" spc="60">
                <a:latin typeface="Arial"/>
                <a:cs typeface="Arial"/>
              </a:rPr>
              <a:t>Refonte </a:t>
            </a:r>
            <a:r>
              <a:rPr dirty="0" sz="2000" spc="70">
                <a:latin typeface="Arial"/>
                <a:cs typeface="Arial"/>
              </a:rPr>
              <a:t>de </a:t>
            </a:r>
            <a:r>
              <a:rPr dirty="0" sz="2000" spc="100">
                <a:latin typeface="Arial"/>
                <a:cs typeface="Arial"/>
              </a:rPr>
              <a:t>l’arrêté </a:t>
            </a:r>
            <a:r>
              <a:rPr dirty="0" sz="2000" spc="140">
                <a:latin typeface="Arial"/>
                <a:cs typeface="Arial"/>
              </a:rPr>
              <a:t>du </a:t>
            </a:r>
            <a:r>
              <a:rPr dirty="0" sz="2000" spc="150">
                <a:latin typeface="Arial"/>
                <a:cs typeface="Arial"/>
              </a:rPr>
              <a:t>7 </a:t>
            </a:r>
            <a:r>
              <a:rPr dirty="0" sz="2000" spc="95">
                <a:latin typeface="Arial"/>
                <a:cs typeface="Arial"/>
              </a:rPr>
              <a:t>septembre</a:t>
            </a:r>
            <a:r>
              <a:rPr dirty="0" sz="2000" spc="-70">
                <a:latin typeface="Arial"/>
                <a:cs typeface="Arial"/>
              </a:rPr>
              <a:t> </a:t>
            </a:r>
            <a:r>
              <a:rPr dirty="0" sz="2000" spc="155">
                <a:latin typeface="Arial"/>
                <a:cs typeface="Arial"/>
              </a:rPr>
              <a:t>2009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808080"/>
              </a:buClr>
              <a:buFont typeface="Wingdings"/>
              <a:buChar char=""/>
            </a:pPr>
            <a:endParaRPr sz="3300">
              <a:latin typeface="Times New Roman"/>
              <a:cs typeface="Times New Roman"/>
            </a:endParaRPr>
          </a:p>
          <a:p>
            <a:pPr marL="353695" marR="5080" indent="-340995">
              <a:lnSpc>
                <a:spcPts val="3479"/>
              </a:lnSpc>
              <a:buClr>
                <a:srgbClr val="00339A"/>
              </a:buClr>
              <a:buFont typeface="Wingdings"/>
              <a:buChar char=""/>
              <a:tabLst>
                <a:tab pos="354330" algn="l"/>
              </a:tabLst>
            </a:pPr>
            <a:r>
              <a:rPr dirty="0" sz="2900" spc="160">
                <a:solidFill>
                  <a:srgbClr val="FFA231"/>
                </a:solidFill>
                <a:latin typeface="Arial"/>
                <a:cs typeface="Arial"/>
              </a:rPr>
              <a:t>Modifications </a:t>
            </a:r>
            <a:r>
              <a:rPr dirty="0" sz="3050" spc="-100" i="1">
                <a:solidFill>
                  <a:srgbClr val="FFA231"/>
                </a:solidFill>
                <a:latin typeface="Arial"/>
                <a:cs typeface="Arial"/>
              </a:rPr>
              <a:t>a </a:t>
            </a:r>
            <a:r>
              <a:rPr dirty="0" sz="3050" spc="120" i="1">
                <a:solidFill>
                  <a:srgbClr val="FFA231"/>
                </a:solidFill>
                <a:latin typeface="Arial"/>
                <a:cs typeface="Arial"/>
              </a:rPr>
              <a:t>minima </a:t>
            </a:r>
            <a:r>
              <a:rPr dirty="0" sz="2900" spc="110">
                <a:solidFill>
                  <a:srgbClr val="FFA231"/>
                </a:solidFill>
                <a:latin typeface="Arial"/>
                <a:cs typeface="Arial"/>
              </a:rPr>
              <a:t>de </a:t>
            </a:r>
            <a:r>
              <a:rPr dirty="0" sz="2900" spc="160">
                <a:solidFill>
                  <a:srgbClr val="FFA231"/>
                </a:solidFill>
                <a:latin typeface="Arial"/>
                <a:cs typeface="Arial"/>
              </a:rPr>
              <a:t>l’arrêté </a:t>
            </a:r>
            <a:r>
              <a:rPr dirty="0" sz="2900" spc="220">
                <a:solidFill>
                  <a:srgbClr val="FFA231"/>
                </a:solidFill>
                <a:latin typeface="Arial"/>
                <a:cs typeface="Arial"/>
              </a:rPr>
              <a:t>fixant  </a:t>
            </a:r>
            <a:r>
              <a:rPr dirty="0" sz="2900" spc="80">
                <a:solidFill>
                  <a:srgbClr val="FFA231"/>
                </a:solidFill>
                <a:latin typeface="Arial"/>
                <a:cs typeface="Arial"/>
              </a:rPr>
              <a:t>les </a:t>
            </a:r>
            <a:r>
              <a:rPr dirty="0" sz="2900" spc="160">
                <a:solidFill>
                  <a:srgbClr val="FFA231"/>
                </a:solidFill>
                <a:latin typeface="Arial"/>
                <a:cs typeface="Arial"/>
              </a:rPr>
              <a:t>prescriptions</a:t>
            </a:r>
            <a:r>
              <a:rPr dirty="0" sz="2900" spc="18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900" spc="140">
                <a:solidFill>
                  <a:srgbClr val="FFA231"/>
                </a:solidFill>
                <a:latin typeface="Arial"/>
                <a:cs typeface="Arial"/>
              </a:rPr>
              <a:t>techniques</a:t>
            </a:r>
            <a:endParaRPr sz="2900">
              <a:latin typeface="Arial"/>
              <a:cs typeface="Arial"/>
            </a:endParaRPr>
          </a:p>
          <a:p>
            <a:pPr lvl="1" marL="753745" marR="436880" indent="-283845">
              <a:lnSpc>
                <a:spcPct val="100000"/>
              </a:lnSpc>
              <a:spcBef>
                <a:spcPts val="1370"/>
              </a:spcBef>
              <a:buClr>
                <a:srgbClr val="808080"/>
              </a:buClr>
              <a:buFont typeface="Wingdings"/>
              <a:buChar char=""/>
              <a:tabLst>
                <a:tab pos="753745" algn="l"/>
                <a:tab pos="754380" algn="l"/>
              </a:tabLst>
            </a:pPr>
            <a:r>
              <a:rPr dirty="0" sz="2000" spc="105">
                <a:latin typeface="Arial"/>
                <a:cs typeface="Arial"/>
              </a:rPr>
              <a:t>Intégration </a:t>
            </a:r>
            <a:r>
              <a:rPr dirty="0" sz="2000" spc="70">
                <a:latin typeface="Arial"/>
                <a:cs typeface="Arial"/>
              </a:rPr>
              <a:t>de </a:t>
            </a:r>
            <a:r>
              <a:rPr dirty="0" sz="2000" spc="114">
                <a:latin typeface="Arial"/>
                <a:cs typeface="Arial"/>
              </a:rPr>
              <a:t>modifications </a:t>
            </a:r>
            <a:r>
              <a:rPr dirty="0" sz="2000" spc="110">
                <a:latin typeface="Arial"/>
                <a:cs typeface="Arial"/>
              </a:rPr>
              <a:t>répondant </a:t>
            </a:r>
            <a:r>
              <a:rPr dirty="0" sz="2000" spc="114">
                <a:latin typeface="Arial"/>
                <a:cs typeface="Arial"/>
              </a:rPr>
              <a:t>aux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105">
                <a:latin typeface="Arial"/>
                <a:cs typeface="Arial"/>
              </a:rPr>
              <a:t>objectifs  </a:t>
            </a:r>
            <a:r>
              <a:rPr dirty="0" sz="2000" spc="95">
                <a:latin typeface="Arial"/>
                <a:cs typeface="Arial"/>
              </a:rPr>
              <a:t>poursuivis</a:t>
            </a:r>
            <a:endParaRPr sz="2000">
              <a:latin typeface="Arial"/>
              <a:cs typeface="Arial"/>
            </a:endParaRPr>
          </a:p>
          <a:p>
            <a:pPr lvl="1" marL="753745" indent="-283845">
              <a:lnSpc>
                <a:spcPct val="100000"/>
              </a:lnSpc>
              <a:spcBef>
                <a:spcPts val="320"/>
              </a:spcBef>
              <a:buClr>
                <a:srgbClr val="808080"/>
              </a:buClr>
              <a:buFont typeface="Wingdings"/>
              <a:buChar char=""/>
              <a:tabLst>
                <a:tab pos="753745" algn="l"/>
                <a:tab pos="754380" algn="l"/>
              </a:tabLst>
            </a:pPr>
            <a:r>
              <a:rPr dirty="0" sz="2000" spc="-75">
                <a:latin typeface="Arial"/>
                <a:cs typeface="Arial"/>
              </a:rPr>
              <a:t>Pas </a:t>
            </a:r>
            <a:r>
              <a:rPr dirty="0" sz="2000" spc="75">
                <a:latin typeface="Arial"/>
                <a:cs typeface="Arial"/>
              </a:rPr>
              <a:t>de </a:t>
            </a:r>
            <a:r>
              <a:rPr dirty="0" sz="2000" spc="85">
                <a:latin typeface="Arial"/>
                <a:cs typeface="Arial"/>
              </a:rPr>
              <a:t>nouvelle </a:t>
            </a:r>
            <a:r>
              <a:rPr dirty="0" sz="2000" spc="120">
                <a:latin typeface="Arial"/>
                <a:cs typeface="Arial"/>
              </a:rPr>
              <a:t>notification </a:t>
            </a:r>
            <a:r>
              <a:rPr dirty="0" sz="2000" spc="-10">
                <a:latin typeface="Arial"/>
                <a:cs typeface="Arial"/>
              </a:rPr>
              <a:t>à</a:t>
            </a:r>
            <a:r>
              <a:rPr dirty="0" sz="2000" spc="-295">
                <a:latin typeface="Arial"/>
                <a:cs typeface="Arial"/>
              </a:rPr>
              <a:t> </a:t>
            </a:r>
            <a:r>
              <a:rPr dirty="0" sz="2000" spc="65">
                <a:latin typeface="Arial"/>
                <a:cs typeface="Arial"/>
              </a:rPr>
              <a:t>Bruxelles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10"/>
              <a:t>Prioriser</a:t>
            </a:r>
            <a:r>
              <a:rPr dirty="0" spc="75"/>
              <a:t> </a:t>
            </a:r>
            <a:r>
              <a:rPr dirty="0" spc="180"/>
              <a:t>l’action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0066" y="606790"/>
            <a:ext cx="7800975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145">
                <a:latin typeface="Arial"/>
                <a:cs typeface="Arial"/>
              </a:rPr>
              <a:t>1.</a:t>
            </a:r>
            <a:r>
              <a:rPr dirty="0" sz="2500" spc="145">
                <a:latin typeface="Arial"/>
                <a:cs typeface="Arial"/>
              </a:rPr>
              <a:t> </a:t>
            </a:r>
            <a:r>
              <a:rPr dirty="0" sz="2500" spc="35">
                <a:latin typeface="Arial"/>
                <a:cs typeface="Arial"/>
              </a:rPr>
              <a:t>Des</a:t>
            </a:r>
            <a:r>
              <a:rPr dirty="0" sz="2500" spc="35">
                <a:latin typeface="Arial"/>
                <a:cs typeface="Arial"/>
              </a:rPr>
              <a:t> </a:t>
            </a:r>
            <a:r>
              <a:rPr dirty="0" sz="2500" spc="130">
                <a:latin typeface="Arial"/>
                <a:cs typeface="Arial"/>
              </a:rPr>
              <a:t>installations</a:t>
            </a:r>
            <a:r>
              <a:rPr dirty="0" sz="2500" spc="130">
                <a:latin typeface="Arial"/>
                <a:cs typeface="Arial"/>
              </a:rPr>
              <a:t> </a:t>
            </a:r>
            <a:r>
              <a:rPr dirty="0" sz="2500" spc="95">
                <a:latin typeface="Arial"/>
                <a:cs typeface="Arial"/>
              </a:rPr>
              <a:t>de</a:t>
            </a:r>
            <a:r>
              <a:rPr dirty="0" sz="2500" spc="95">
                <a:latin typeface="Arial"/>
                <a:cs typeface="Arial"/>
              </a:rPr>
              <a:t> </a:t>
            </a:r>
            <a:r>
              <a:rPr dirty="0" sz="2500" spc="135">
                <a:latin typeface="Arial"/>
                <a:cs typeface="Arial"/>
              </a:rPr>
              <a:t>qualité</a:t>
            </a:r>
            <a:r>
              <a:rPr dirty="0" sz="2500" spc="135">
                <a:latin typeface="Arial"/>
                <a:cs typeface="Arial"/>
              </a:rPr>
              <a:t> </a:t>
            </a:r>
            <a:r>
              <a:rPr dirty="0" sz="2500" spc="70">
                <a:latin typeface="Arial"/>
                <a:cs typeface="Arial"/>
              </a:rPr>
              <a:t>dès</a:t>
            </a:r>
            <a:r>
              <a:rPr dirty="0" sz="2500" spc="70">
                <a:latin typeface="Arial"/>
                <a:cs typeface="Arial"/>
              </a:rPr>
              <a:t> </a:t>
            </a:r>
            <a:r>
              <a:rPr dirty="0" sz="2500" spc="135">
                <a:latin typeface="Arial"/>
                <a:cs typeface="Arial"/>
              </a:rPr>
              <a:t>leur</a:t>
            </a:r>
            <a:r>
              <a:rPr dirty="0" sz="2500" spc="105">
                <a:latin typeface="Arial"/>
                <a:cs typeface="Arial"/>
              </a:rPr>
              <a:t> </a:t>
            </a:r>
            <a:r>
              <a:rPr dirty="0" sz="2500" spc="130">
                <a:latin typeface="Arial"/>
                <a:cs typeface="Arial"/>
              </a:rPr>
              <a:t>conception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3009" y="1600453"/>
            <a:ext cx="130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3009" y="2499629"/>
            <a:ext cx="130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3032" y="3123707"/>
            <a:ext cx="130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97227" y="1052475"/>
            <a:ext cx="3473450" cy="2933700"/>
          </a:xfrm>
          <a:prstGeom prst="rect">
            <a:avLst/>
          </a:prstGeom>
        </p:spPr>
        <p:txBody>
          <a:bodyPr wrap="square" lIns="0" tIns="117475" rIns="0" bIns="0" rtlCol="0" vert="horz">
            <a:spAutoFit/>
          </a:bodyPr>
          <a:lstStyle/>
          <a:p>
            <a:pPr marL="338455">
              <a:lnSpc>
                <a:spcPct val="100000"/>
              </a:lnSpc>
              <a:spcBef>
                <a:spcPts val="925"/>
              </a:spcBef>
            </a:pPr>
            <a:r>
              <a:rPr dirty="0" sz="2500" spc="80">
                <a:solidFill>
                  <a:srgbClr val="FFA231"/>
                </a:solidFill>
                <a:latin typeface="Arial"/>
                <a:cs typeface="Arial"/>
              </a:rPr>
              <a:t>Loi </a:t>
            </a:r>
            <a:r>
              <a:rPr dirty="0" sz="2500" spc="65">
                <a:solidFill>
                  <a:srgbClr val="FFA231"/>
                </a:solidFill>
                <a:latin typeface="Arial"/>
                <a:cs typeface="Arial"/>
              </a:rPr>
              <a:t>Grenelle</a:t>
            </a:r>
            <a:r>
              <a:rPr dirty="0" sz="2500" spc="9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190">
                <a:solidFill>
                  <a:srgbClr val="FFA231"/>
                </a:solidFill>
                <a:latin typeface="Arial"/>
                <a:cs typeface="Arial"/>
              </a:rPr>
              <a:t>2</a:t>
            </a:r>
            <a:endParaRPr sz="25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90"/>
              </a:spcBef>
            </a:pPr>
            <a:r>
              <a:rPr dirty="0" sz="1800" spc="95">
                <a:latin typeface="Arial"/>
                <a:cs typeface="Arial"/>
              </a:rPr>
              <a:t>Vérification </a:t>
            </a:r>
            <a:r>
              <a:rPr dirty="0" sz="1800" spc="65">
                <a:latin typeface="Arial"/>
                <a:cs typeface="Arial"/>
              </a:rPr>
              <a:t>de </a:t>
            </a:r>
            <a:r>
              <a:rPr dirty="0" sz="1800" spc="60">
                <a:latin typeface="Arial"/>
                <a:cs typeface="Arial"/>
              </a:rPr>
              <a:t>la </a:t>
            </a:r>
            <a:r>
              <a:rPr dirty="0" sz="1800" spc="120">
                <a:latin typeface="Arial"/>
                <a:cs typeface="Arial"/>
              </a:rPr>
              <a:t>conformité  </a:t>
            </a:r>
            <a:r>
              <a:rPr dirty="0" sz="1800" spc="125">
                <a:latin typeface="Arial"/>
                <a:cs typeface="Arial"/>
              </a:rPr>
              <a:t>du </a:t>
            </a:r>
            <a:r>
              <a:rPr dirty="0" sz="1800" spc="120">
                <a:latin typeface="Arial"/>
                <a:cs typeface="Arial"/>
              </a:rPr>
              <a:t>projet </a:t>
            </a:r>
            <a:r>
              <a:rPr dirty="0" sz="1800" spc="60">
                <a:latin typeface="Arial"/>
                <a:cs typeface="Arial"/>
              </a:rPr>
              <a:t>avant </a:t>
            </a:r>
            <a:r>
              <a:rPr dirty="0" sz="1800" spc="105">
                <a:latin typeface="Arial"/>
                <a:cs typeface="Arial"/>
              </a:rPr>
              <a:t>toute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75">
                <a:latin typeface="Arial"/>
                <a:cs typeface="Arial"/>
              </a:rPr>
              <a:t>demande  </a:t>
            </a:r>
            <a:r>
              <a:rPr dirty="0" sz="1800" spc="60">
                <a:latin typeface="Arial"/>
                <a:cs typeface="Arial"/>
              </a:rPr>
              <a:t>de </a:t>
            </a:r>
            <a:r>
              <a:rPr dirty="0" sz="1800" spc="95">
                <a:latin typeface="Arial"/>
                <a:cs typeface="Arial"/>
              </a:rPr>
              <a:t>permis </a:t>
            </a:r>
            <a:r>
              <a:rPr dirty="0" sz="1800" spc="60">
                <a:latin typeface="Arial"/>
                <a:cs typeface="Arial"/>
              </a:rPr>
              <a:t>de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 spc="90">
                <a:latin typeface="Arial"/>
                <a:cs typeface="Arial"/>
              </a:rPr>
              <a:t>construire</a:t>
            </a:r>
            <a:endParaRPr sz="1800">
              <a:latin typeface="Arial"/>
              <a:cs typeface="Arial"/>
            </a:endParaRPr>
          </a:p>
          <a:p>
            <a:pPr marL="12700" marR="565150" indent="-635">
              <a:lnSpc>
                <a:spcPct val="100000"/>
              </a:lnSpc>
              <a:spcBef>
                <a:spcPts val="600"/>
              </a:spcBef>
            </a:pPr>
            <a:r>
              <a:rPr dirty="0" sz="1800" spc="80">
                <a:latin typeface="Arial"/>
                <a:cs typeface="Arial"/>
              </a:rPr>
              <a:t>Contrôle </a:t>
            </a:r>
            <a:r>
              <a:rPr dirty="0" sz="1800" spc="60">
                <a:latin typeface="Arial"/>
                <a:cs typeface="Arial"/>
              </a:rPr>
              <a:t>de </a:t>
            </a:r>
            <a:r>
              <a:rPr dirty="0" sz="1800" spc="100">
                <a:latin typeface="Arial"/>
                <a:cs typeface="Arial"/>
              </a:rPr>
              <a:t>conception</a:t>
            </a:r>
            <a:r>
              <a:rPr dirty="0" sz="1800">
                <a:latin typeface="Arial"/>
                <a:cs typeface="Arial"/>
              </a:rPr>
              <a:t> </a:t>
            </a:r>
            <a:r>
              <a:rPr dirty="0" sz="1800" spc="85">
                <a:latin typeface="Arial"/>
                <a:cs typeface="Arial"/>
              </a:rPr>
              <a:t>et  </a:t>
            </a:r>
            <a:r>
              <a:rPr dirty="0" sz="1800" spc="110">
                <a:latin typeface="Arial"/>
                <a:cs typeface="Arial"/>
              </a:rPr>
              <a:t>d’exécution</a:t>
            </a:r>
            <a:endParaRPr sz="1800">
              <a:latin typeface="Arial"/>
              <a:cs typeface="Arial"/>
            </a:endParaRPr>
          </a:p>
          <a:p>
            <a:pPr marL="12700" marR="209550">
              <a:lnSpc>
                <a:spcPct val="100000"/>
              </a:lnSpc>
              <a:spcBef>
                <a:spcPts val="600"/>
              </a:spcBef>
            </a:pPr>
            <a:r>
              <a:rPr dirty="0" sz="1800" spc="95">
                <a:latin typeface="Arial"/>
                <a:cs typeface="Arial"/>
              </a:rPr>
              <a:t>Consolidation </a:t>
            </a:r>
            <a:r>
              <a:rPr dirty="0" sz="1800" spc="114">
                <a:latin typeface="Arial"/>
                <a:cs typeface="Arial"/>
              </a:rPr>
              <a:t>juridique </a:t>
            </a:r>
            <a:r>
              <a:rPr dirty="0" sz="1800" spc="65">
                <a:latin typeface="Arial"/>
                <a:cs typeface="Arial"/>
              </a:rPr>
              <a:t>de </a:t>
            </a:r>
            <a:r>
              <a:rPr dirty="0" sz="1800" spc="60">
                <a:latin typeface="Arial"/>
                <a:cs typeface="Arial"/>
              </a:rPr>
              <a:t>la  </a:t>
            </a:r>
            <a:r>
              <a:rPr dirty="0" sz="1800" spc="90">
                <a:latin typeface="Arial"/>
                <a:cs typeface="Arial"/>
              </a:rPr>
              <a:t>procédure </a:t>
            </a:r>
            <a:r>
              <a:rPr dirty="0" sz="1800" spc="105">
                <a:latin typeface="Arial"/>
                <a:cs typeface="Arial"/>
              </a:rPr>
              <a:t>d’agrément </a:t>
            </a:r>
            <a:r>
              <a:rPr dirty="0" sz="1800" spc="45">
                <a:latin typeface="Arial"/>
                <a:cs typeface="Arial"/>
              </a:rPr>
              <a:t>des  </a:t>
            </a:r>
            <a:r>
              <a:rPr dirty="0" sz="1800" spc="90">
                <a:latin typeface="Arial"/>
                <a:cs typeface="Arial"/>
              </a:rPr>
              <a:t>dispositifs </a:t>
            </a:r>
            <a:r>
              <a:rPr dirty="0" sz="1800" spc="60">
                <a:latin typeface="Arial"/>
                <a:cs typeface="Arial"/>
              </a:rPr>
              <a:t>de</a:t>
            </a:r>
            <a:r>
              <a:rPr dirty="0" sz="1800" spc="25">
                <a:latin typeface="Arial"/>
                <a:cs typeface="Arial"/>
              </a:rPr>
              <a:t> </a:t>
            </a:r>
            <a:r>
              <a:rPr dirty="0" sz="1800" spc="100">
                <a:latin typeface="Arial"/>
                <a:cs typeface="Arial"/>
              </a:rPr>
              <a:t>traitement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16372" y="1106656"/>
            <a:ext cx="3336290" cy="795655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415290">
              <a:lnSpc>
                <a:spcPct val="100000"/>
              </a:lnSpc>
              <a:spcBef>
                <a:spcPts val="625"/>
              </a:spcBef>
            </a:pPr>
            <a:r>
              <a:rPr dirty="0" sz="2500" spc="110">
                <a:solidFill>
                  <a:srgbClr val="FFA231"/>
                </a:solidFill>
                <a:latin typeface="Arial"/>
                <a:cs typeface="Arial"/>
              </a:rPr>
              <a:t>Arrêté </a:t>
            </a:r>
            <a:r>
              <a:rPr dirty="0" sz="2500" spc="-80">
                <a:solidFill>
                  <a:srgbClr val="FFA231"/>
                </a:solidFill>
                <a:latin typeface="Arial"/>
                <a:cs typeface="Arial"/>
              </a:rPr>
              <a:t>« </a:t>
            </a:r>
            <a:r>
              <a:rPr dirty="0" sz="2500" spc="130">
                <a:solidFill>
                  <a:srgbClr val="FFA231"/>
                </a:solidFill>
                <a:latin typeface="Arial"/>
                <a:cs typeface="Arial"/>
              </a:rPr>
              <a:t>contrôle</a:t>
            </a:r>
            <a:r>
              <a:rPr dirty="0" sz="2500" spc="19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-80">
                <a:solidFill>
                  <a:srgbClr val="FFA231"/>
                </a:solidFill>
                <a:latin typeface="Arial"/>
                <a:cs typeface="Arial"/>
              </a:rPr>
              <a:t>»</a:t>
            </a:r>
            <a:endParaRPr sz="2500">
              <a:latin typeface="Arial"/>
              <a:cs typeface="Arial"/>
            </a:endParaRPr>
          </a:p>
          <a:p>
            <a:pPr marL="296545" indent="-283845">
              <a:lnSpc>
                <a:spcPct val="100000"/>
              </a:lnSpc>
              <a:spcBef>
                <a:spcPts val="375"/>
              </a:spcBef>
              <a:buClr>
                <a:srgbClr val="808080"/>
              </a:buClr>
              <a:buFont typeface="Wingdings"/>
              <a:buChar char=""/>
              <a:tabLst>
                <a:tab pos="296545" algn="l"/>
                <a:tab pos="297180" algn="l"/>
              </a:tabLst>
            </a:pPr>
            <a:r>
              <a:rPr dirty="0" sz="1800" spc="90">
                <a:latin typeface="Arial"/>
                <a:cs typeface="Arial"/>
              </a:rPr>
              <a:t>Contrôle </a:t>
            </a:r>
            <a:r>
              <a:rPr dirty="0" sz="1800" spc="110">
                <a:latin typeface="Arial"/>
                <a:cs typeface="Arial"/>
              </a:rPr>
              <a:t>d’exécution</a:t>
            </a:r>
            <a:r>
              <a:rPr dirty="0" sz="1800" spc="50">
                <a:latin typeface="Arial"/>
                <a:cs typeface="Arial"/>
              </a:rPr>
              <a:t> </a:t>
            </a:r>
            <a:r>
              <a:rPr dirty="0" sz="1800" spc="55">
                <a:latin typeface="Arial"/>
                <a:cs typeface="Arial"/>
              </a:rPr>
              <a:t>avant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00591" y="1848873"/>
            <a:ext cx="13119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65">
                <a:latin typeface="Arial"/>
                <a:cs typeface="Arial"/>
              </a:rPr>
              <a:t>remblayage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16372" y="2199385"/>
            <a:ext cx="3583304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6545" marR="5080" indent="-284480">
              <a:lnSpc>
                <a:spcPct val="100000"/>
              </a:lnSpc>
              <a:spcBef>
                <a:spcPts val="100"/>
              </a:spcBef>
            </a:pPr>
            <a:r>
              <a:rPr dirty="0" baseline="3086" sz="2700" spc="4259">
                <a:latin typeface="Wingdings"/>
                <a:cs typeface="Wingdings"/>
              </a:rPr>
              <a:t></a:t>
            </a:r>
            <a:r>
              <a:rPr dirty="0" baseline="3086" sz="2700" spc="4259">
                <a:latin typeface="Times New Roman"/>
                <a:cs typeface="Times New Roman"/>
              </a:rPr>
              <a:t> </a:t>
            </a:r>
            <a:r>
              <a:rPr dirty="0" sz="1800" spc="55">
                <a:latin typeface="Arial"/>
                <a:cs typeface="Arial"/>
              </a:rPr>
              <a:t>le </a:t>
            </a:r>
            <a:r>
              <a:rPr dirty="0" sz="1800" spc="110">
                <a:latin typeface="Arial"/>
                <a:cs typeface="Arial"/>
              </a:rPr>
              <a:t>rapport </a:t>
            </a:r>
            <a:r>
              <a:rPr dirty="0" sz="1800" spc="60">
                <a:latin typeface="Arial"/>
                <a:cs typeface="Arial"/>
              </a:rPr>
              <a:t>de </a:t>
            </a:r>
            <a:r>
              <a:rPr dirty="0" sz="1800" spc="75">
                <a:latin typeface="Arial"/>
                <a:cs typeface="Arial"/>
              </a:rPr>
              <a:t>visite  </a:t>
            </a:r>
            <a:r>
              <a:rPr dirty="0" sz="1800" spc="-225">
                <a:latin typeface="Arial"/>
                <a:cs typeface="Arial"/>
              </a:rPr>
              <a:t>comprend </a:t>
            </a:r>
            <a:r>
              <a:rPr dirty="0" sz="1800" spc="85">
                <a:latin typeface="Arial"/>
                <a:cs typeface="Arial"/>
              </a:rPr>
              <a:t>attestation </a:t>
            </a:r>
            <a:r>
              <a:rPr dirty="0" sz="1800" spc="60">
                <a:latin typeface="Arial"/>
                <a:cs typeface="Arial"/>
              </a:rPr>
              <a:t>de  </a:t>
            </a:r>
            <a:r>
              <a:rPr dirty="0" sz="1800" spc="105">
                <a:latin typeface="Arial"/>
                <a:cs typeface="Arial"/>
              </a:rPr>
              <a:t>conformité </a:t>
            </a:r>
            <a:r>
              <a:rPr dirty="0" sz="1800" spc="114">
                <a:latin typeface="Arial"/>
                <a:cs typeface="Arial"/>
              </a:rPr>
              <a:t>du </a:t>
            </a:r>
            <a:r>
              <a:rPr dirty="0" sz="1800" spc="110">
                <a:latin typeface="Arial"/>
                <a:cs typeface="Arial"/>
              </a:rPr>
              <a:t>projet  </a:t>
            </a:r>
            <a:r>
              <a:rPr dirty="0" sz="1800" spc="90">
                <a:latin typeface="Arial"/>
                <a:cs typeface="Arial"/>
              </a:rPr>
              <a:t>(intégration </a:t>
            </a:r>
            <a:r>
              <a:rPr dirty="0" sz="1800" spc="60">
                <a:latin typeface="Arial"/>
                <a:cs typeface="Arial"/>
              </a:rPr>
              <a:t>dans code  </a:t>
            </a:r>
            <a:r>
              <a:rPr dirty="0" sz="1800" spc="75">
                <a:latin typeface="Arial"/>
                <a:cs typeface="Arial"/>
              </a:rPr>
              <a:t>urbanisme)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16372" y="3283704"/>
            <a:ext cx="130175" cy="670560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00591" y="3296665"/>
            <a:ext cx="2882900" cy="670560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800" spc="114">
                <a:latin typeface="Arial"/>
                <a:cs typeface="Arial"/>
              </a:rPr>
              <a:t>Contre-visite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800" spc="114">
                <a:latin typeface="Arial"/>
                <a:cs typeface="Arial"/>
              </a:rPr>
              <a:t>Notion </a:t>
            </a:r>
            <a:r>
              <a:rPr dirty="0" sz="1800" spc="65">
                <a:latin typeface="Arial"/>
                <a:cs typeface="Arial"/>
              </a:rPr>
              <a:t>de </a:t>
            </a:r>
            <a:r>
              <a:rPr dirty="0" sz="1800" spc="114">
                <a:latin typeface="Arial"/>
                <a:cs typeface="Arial"/>
              </a:rPr>
              <a:t>conformité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 spc="55">
                <a:latin typeface="Arial"/>
                <a:cs typeface="Arial"/>
              </a:rPr>
              <a:t>des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00591" y="3913885"/>
            <a:ext cx="22421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95">
                <a:latin typeface="Arial"/>
                <a:cs typeface="Arial"/>
              </a:rPr>
              <a:t>installations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 spc="55">
                <a:latin typeface="Arial"/>
                <a:cs typeface="Arial"/>
              </a:rPr>
              <a:t>neuves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87563" y="4611878"/>
            <a:ext cx="130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87563" y="5131577"/>
            <a:ext cx="130175" cy="67183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71782" y="4129510"/>
            <a:ext cx="6294120" cy="1933575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398145">
              <a:lnSpc>
                <a:spcPct val="100000"/>
              </a:lnSpc>
              <a:spcBef>
                <a:spcPts val="625"/>
              </a:spcBef>
            </a:pPr>
            <a:r>
              <a:rPr dirty="0" sz="2500" spc="110">
                <a:solidFill>
                  <a:srgbClr val="FFA231"/>
                </a:solidFill>
                <a:latin typeface="Arial"/>
                <a:cs typeface="Arial"/>
              </a:rPr>
              <a:t>Arrêté </a:t>
            </a:r>
            <a:r>
              <a:rPr dirty="0" sz="2500" spc="-80">
                <a:solidFill>
                  <a:srgbClr val="FFA231"/>
                </a:solidFill>
                <a:latin typeface="Arial"/>
                <a:cs typeface="Arial"/>
              </a:rPr>
              <a:t>« </a:t>
            </a:r>
            <a:r>
              <a:rPr dirty="0" sz="2500" spc="125">
                <a:solidFill>
                  <a:srgbClr val="FFA231"/>
                </a:solidFill>
                <a:latin typeface="Arial"/>
                <a:cs typeface="Arial"/>
              </a:rPr>
              <a:t>prescriptions </a:t>
            </a:r>
            <a:r>
              <a:rPr dirty="0" sz="2500" spc="110">
                <a:solidFill>
                  <a:srgbClr val="FFA231"/>
                </a:solidFill>
                <a:latin typeface="Arial"/>
                <a:cs typeface="Arial"/>
              </a:rPr>
              <a:t>techniques</a:t>
            </a:r>
            <a:r>
              <a:rPr dirty="0" sz="2500" spc="22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-80">
                <a:solidFill>
                  <a:srgbClr val="FFA231"/>
                </a:solidFill>
                <a:latin typeface="Arial"/>
                <a:cs typeface="Arial"/>
              </a:rPr>
              <a:t>»</a:t>
            </a:r>
            <a:endParaRPr sz="2500">
              <a:latin typeface="Arial"/>
              <a:cs typeface="Arial"/>
            </a:endParaRPr>
          </a:p>
          <a:p>
            <a:pPr marL="12700" marR="5080">
              <a:lnSpc>
                <a:spcPts val="1939"/>
              </a:lnSpc>
              <a:spcBef>
                <a:spcPts val="620"/>
              </a:spcBef>
            </a:pPr>
            <a:r>
              <a:rPr dirty="0" sz="1800" spc="95">
                <a:latin typeface="Arial"/>
                <a:cs typeface="Arial"/>
              </a:rPr>
              <a:t>Obligation </a:t>
            </a:r>
            <a:r>
              <a:rPr dirty="0" sz="1800" spc="110">
                <a:latin typeface="Arial"/>
                <a:cs typeface="Arial"/>
              </a:rPr>
              <a:t>pour </a:t>
            </a:r>
            <a:r>
              <a:rPr dirty="0" sz="1800" spc="55">
                <a:latin typeface="Arial"/>
                <a:cs typeface="Arial"/>
              </a:rPr>
              <a:t>le </a:t>
            </a:r>
            <a:r>
              <a:rPr dirty="0" sz="1800" spc="90">
                <a:latin typeface="Arial"/>
                <a:cs typeface="Arial"/>
              </a:rPr>
              <a:t>particulier </a:t>
            </a:r>
            <a:r>
              <a:rPr dirty="0" sz="1800" spc="114">
                <a:latin typeface="Arial"/>
                <a:cs typeface="Arial"/>
              </a:rPr>
              <a:t>d’obtenir </a:t>
            </a:r>
            <a:r>
              <a:rPr dirty="0" sz="1800" spc="45">
                <a:latin typeface="Arial"/>
                <a:cs typeface="Arial"/>
              </a:rPr>
              <a:t>avis </a:t>
            </a:r>
            <a:r>
              <a:rPr dirty="0" sz="1800" spc="80">
                <a:latin typeface="Arial"/>
                <a:cs typeface="Arial"/>
              </a:rPr>
              <a:t>favorable </a:t>
            </a:r>
            <a:r>
              <a:rPr dirty="0" sz="1800" spc="130">
                <a:latin typeface="Arial"/>
                <a:cs typeface="Arial"/>
              </a:rPr>
              <a:t>du  </a:t>
            </a:r>
            <a:r>
              <a:rPr dirty="0" sz="1800" spc="-80">
                <a:latin typeface="Arial"/>
                <a:cs typeface="Arial"/>
              </a:rPr>
              <a:t>SPANC </a:t>
            </a:r>
            <a:r>
              <a:rPr dirty="0" sz="1800" spc="65">
                <a:latin typeface="Arial"/>
                <a:cs typeface="Arial"/>
              </a:rPr>
              <a:t>avant </a:t>
            </a:r>
            <a:r>
              <a:rPr dirty="0" sz="1800" spc="85">
                <a:latin typeface="Arial"/>
                <a:cs typeface="Arial"/>
              </a:rPr>
              <a:t>réalisation</a:t>
            </a:r>
            <a:r>
              <a:rPr dirty="0" sz="1800" spc="-165">
                <a:latin typeface="Arial"/>
                <a:cs typeface="Arial"/>
              </a:rPr>
              <a:t> </a:t>
            </a:r>
            <a:r>
              <a:rPr dirty="0" sz="1800" spc="125">
                <a:latin typeface="Arial"/>
                <a:cs typeface="Arial"/>
              </a:rPr>
              <a:t>projet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dirty="0" sz="1800" spc="5">
                <a:latin typeface="Arial"/>
                <a:cs typeface="Arial"/>
              </a:rPr>
              <a:t>Prise </a:t>
            </a:r>
            <a:r>
              <a:rPr dirty="0" sz="1800" spc="60">
                <a:latin typeface="Arial"/>
                <a:cs typeface="Arial"/>
              </a:rPr>
              <a:t>en </a:t>
            </a:r>
            <a:r>
              <a:rPr dirty="0" sz="1800" spc="95">
                <a:latin typeface="Arial"/>
                <a:cs typeface="Arial"/>
              </a:rPr>
              <a:t>compte </a:t>
            </a:r>
            <a:r>
              <a:rPr dirty="0" sz="1800" spc="120">
                <a:latin typeface="Arial"/>
                <a:cs typeface="Arial"/>
              </a:rPr>
              <a:t>du </a:t>
            </a:r>
            <a:r>
              <a:rPr dirty="0" sz="1800" spc="95">
                <a:latin typeface="Arial"/>
                <a:cs typeface="Arial"/>
              </a:rPr>
              <a:t>règlement </a:t>
            </a:r>
            <a:r>
              <a:rPr dirty="0" sz="1800" spc="120">
                <a:latin typeface="Arial"/>
                <a:cs typeface="Arial"/>
              </a:rPr>
              <a:t>produits </a:t>
            </a:r>
            <a:r>
              <a:rPr dirty="0" sz="1800" spc="65">
                <a:latin typeface="Arial"/>
                <a:cs typeface="Arial"/>
              </a:rPr>
              <a:t>de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 spc="110">
                <a:latin typeface="Arial"/>
                <a:cs typeface="Arial"/>
              </a:rPr>
              <a:t>construction</a:t>
            </a:r>
            <a:endParaRPr sz="1800">
              <a:latin typeface="Arial"/>
              <a:cs typeface="Arial"/>
            </a:endParaRPr>
          </a:p>
          <a:p>
            <a:pPr marL="12700" marR="404495">
              <a:lnSpc>
                <a:spcPts val="1939"/>
              </a:lnSpc>
              <a:spcBef>
                <a:spcPts val="625"/>
              </a:spcBef>
            </a:pPr>
            <a:r>
              <a:rPr dirty="0" sz="1800" spc="15">
                <a:latin typeface="Arial"/>
                <a:cs typeface="Arial"/>
              </a:rPr>
              <a:t>Règles </a:t>
            </a:r>
            <a:r>
              <a:rPr dirty="0" sz="1800" spc="60">
                <a:latin typeface="Arial"/>
                <a:cs typeface="Arial"/>
              </a:rPr>
              <a:t>de </a:t>
            </a:r>
            <a:r>
              <a:rPr dirty="0" sz="1800" spc="95">
                <a:latin typeface="Arial"/>
                <a:cs typeface="Arial"/>
              </a:rPr>
              <a:t>dimensionnement </a:t>
            </a:r>
            <a:r>
              <a:rPr dirty="0" sz="1800" spc="-40">
                <a:latin typeface="Arial"/>
                <a:cs typeface="Arial"/>
              </a:rPr>
              <a:t>EH=PP </a:t>
            </a:r>
            <a:r>
              <a:rPr dirty="0" sz="1800" spc="5">
                <a:latin typeface="Arial"/>
                <a:cs typeface="Arial"/>
              </a:rPr>
              <a:t>avec </a:t>
            </a:r>
            <a:r>
              <a:rPr dirty="0" sz="1800" spc="80">
                <a:latin typeface="Arial"/>
                <a:cs typeface="Arial"/>
              </a:rPr>
              <a:t>adaptations  </a:t>
            </a:r>
            <a:r>
              <a:rPr dirty="0" sz="1800" spc="65">
                <a:latin typeface="Arial"/>
                <a:cs typeface="Arial"/>
              </a:rPr>
              <a:t>possibles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859159" y="1125474"/>
            <a:ext cx="0" cy="2881630"/>
          </a:xfrm>
          <a:custGeom>
            <a:avLst/>
            <a:gdLst/>
            <a:ahLst/>
            <a:cxnLst/>
            <a:rect l="l" t="t" r="r" b="b"/>
            <a:pathLst>
              <a:path w="0" h="2881629">
                <a:moveTo>
                  <a:pt x="0" y="0"/>
                </a:moveTo>
                <a:lnTo>
                  <a:pt x="0" y="2881122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4768" y="90171"/>
            <a:ext cx="3476625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130"/>
              <a:t>Prioriser</a:t>
            </a:r>
            <a:r>
              <a:rPr dirty="0" sz="3400" spc="75"/>
              <a:t> </a:t>
            </a:r>
            <a:r>
              <a:rPr dirty="0" sz="3400" spc="200"/>
              <a:t>l’action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1533147" y="657863"/>
            <a:ext cx="6192520" cy="4070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180"/>
              </a:lnSpc>
            </a:pPr>
            <a:r>
              <a:rPr dirty="0" sz="2900" spc="170">
                <a:latin typeface="Arial"/>
                <a:cs typeface="Arial"/>
              </a:rPr>
              <a:t>2.</a:t>
            </a:r>
            <a:r>
              <a:rPr dirty="0" sz="2900" spc="170">
                <a:latin typeface="Arial"/>
                <a:cs typeface="Arial"/>
              </a:rPr>
              <a:t> </a:t>
            </a:r>
            <a:r>
              <a:rPr dirty="0" sz="2500" spc="100">
                <a:latin typeface="Arial"/>
                <a:cs typeface="Arial"/>
              </a:rPr>
              <a:t>Réhabiliter</a:t>
            </a:r>
            <a:r>
              <a:rPr dirty="0" sz="2500" spc="100">
                <a:latin typeface="Arial"/>
                <a:cs typeface="Arial"/>
              </a:rPr>
              <a:t> </a:t>
            </a:r>
            <a:r>
              <a:rPr dirty="0" sz="2500" spc="65">
                <a:latin typeface="Arial"/>
                <a:cs typeface="Arial"/>
              </a:rPr>
              <a:t>les</a:t>
            </a:r>
            <a:r>
              <a:rPr dirty="0" sz="2500" spc="65">
                <a:latin typeface="Arial"/>
                <a:cs typeface="Arial"/>
              </a:rPr>
              <a:t> </a:t>
            </a:r>
            <a:r>
              <a:rPr dirty="0" sz="2500" spc="130">
                <a:latin typeface="Arial"/>
                <a:cs typeface="Arial"/>
              </a:rPr>
              <a:t>installations</a:t>
            </a:r>
            <a:r>
              <a:rPr dirty="0" sz="2500" spc="130">
                <a:latin typeface="Arial"/>
                <a:cs typeface="Arial"/>
              </a:rPr>
              <a:t> </a:t>
            </a:r>
            <a:r>
              <a:rPr dirty="0" sz="2500" spc="-10">
                <a:latin typeface="Arial"/>
                <a:cs typeface="Arial"/>
              </a:rPr>
              <a:t>à</a:t>
            </a:r>
            <a:r>
              <a:rPr dirty="0" sz="2500" spc="100">
                <a:latin typeface="Arial"/>
                <a:cs typeface="Arial"/>
              </a:rPr>
              <a:t> </a:t>
            </a:r>
            <a:r>
              <a:rPr dirty="0" sz="2500" spc="110">
                <a:latin typeface="Arial"/>
                <a:cs typeface="Arial"/>
              </a:rPr>
              <a:t>risques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3009" y="1063093"/>
            <a:ext cx="3809365" cy="4438650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622935">
              <a:lnSpc>
                <a:spcPct val="100000"/>
              </a:lnSpc>
              <a:spcBef>
                <a:spcPts val="840"/>
              </a:spcBef>
            </a:pPr>
            <a:r>
              <a:rPr dirty="0" sz="2500" spc="80">
                <a:solidFill>
                  <a:srgbClr val="FFA231"/>
                </a:solidFill>
                <a:latin typeface="Arial"/>
                <a:cs typeface="Arial"/>
              </a:rPr>
              <a:t>Loi </a:t>
            </a:r>
            <a:r>
              <a:rPr dirty="0" sz="2500" spc="65">
                <a:solidFill>
                  <a:srgbClr val="FFA231"/>
                </a:solidFill>
                <a:latin typeface="Arial"/>
                <a:cs typeface="Arial"/>
              </a:rPr>
              <a:t>Grenelle</a:t>
            </a:r>
            <a:r>
              <a:rPr dirty="0" sz="2500" spc="9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190">
                <a:solidFill>
                  <a:srgbClr val="FFA231"/>
                </a:solidFill>
                <a:latin typeface="Arial"/>
                <a:cs typeface="Arial"/>
              </a:rPr>
              <a:t>2</a:t>
            </a:r>
            <a:endParaRPr sz="2500">
              <a:latin typeface="Arial"/>
              <a:cs typeface="Arial"/>
            </a:endParaRPr>
          </a:p>
          <a:p>
            <a:pPr marL="296545" indent="-283845">
              <a:lnSpc>
                <a:spcPct val="100000"/>
              </a:lnSpc>
              <a:spcBef>
                <a:spcPts val="595"/>
              </a:spcBef>
              <a:buClr>
                <a:srgbClr val="808080"/>
              </a:buClr>
              <a:buFont typeface="Wingdings"/>
              <a:buChar char=""/>
              <a:tabLst>
                <a:tab pos="296545" algn="l"/>
                <a:tab pos="297180" algn="l"/>
              </a:tabLst>
            </a:pPr>
            <a:r>
              <a:rPr dirty="0" sz="2000" spc="100">
                <a:latin typeface="Arial"/>
                <a:cs typeface="Arial"/>
              </a:rPr>
              <a:t>Installations existantes</a:t>
            </a:r>
            <a:endParaRPr sz="2000">
              <a:latin typeface="Arial"/>
              <a:cs typeface="Arial"/>
            </a:endParaRPr>
          </a:p>
          <a:p>
            <a:pPr marL="296545" marR="303530" indent="-284480">
              <a:lnSpc>
                <a:spcPct val="100000"/>
              </a:lnSpc>
              <a:spcBef>
                <a:spcPts val="600"/>
              </a:spcBef>
            </a:pPr>
            <a:r>
              <a:rPr dirty="0" sz="2000" spc="425">
                <a:latin typeface="Arial"/>
                <a:cs typeface="Arial"/>
              </a:rPr>
              <a:t>&gt; </a:t>
            </a:r>
            <a:r>
              <a:rPr dirty="0" sz="2000" spc="100">
                <a:latin typeface="Arial"/>
                <a:cs typeface="Arial"/>
              </a:rPr>
              <a:t>travaux obligatoires </a:t>
            </a:r>
            <a:r>
              <a:rPr dirty="0" sz="2000" spc="65">
                <a:latin typeface="Arial"/>
                <a:cs typeface="Arial"/>
              </a:rPr>
              <a:t>dans  </a:t>
            </a:r>
            <a:r>
              <a:rPr dirty="0" sz="2000" spc="125">
                <a:latin typeface="Arial"/>
                <a:cs typeface="Arial"/>
              </a:rPr>
              <a:t>un </a:t>
            </a:r>
            <a:r>
              <a:rPr dirty="0" sz="2000" spc="75">
                <a:latin typeface="Arial"/>
                <a:cs typeface="Arial"/>
              </a:rPr>
              <a:t>délai </a:t>
            </a:r>
            <a:r>
              <a:rPr dirty="0" sz="2000" spc="140">
                <a:latin typeface="Arial"/>
                <a:cs typeface="Arial"/>
              </a:rPr>
              <a:t>max </a:t>
            </a:r>
            <a:r>
              <a:rPr dirty="0" sz="2000" spc="70">
                <a:latin typeface="Arial"/>
                <a:cs typeface="Arial"/>
              </a:rPr>
              <a:t>de </a:t>
            </a:r>
            <a:r>
              <a:rPr dirty="0" sz="2000" spc="150">
                <a:latin typeface="Arial"/>
                <a:cs typeface="Arial"/>
              </a:rPr>
              <a:t>4 </a:t>
            </a:r>
            <a:r>
              <a:rPr dirty="0" sz="2000" spc="45">
                <a:latin typeface="Arial"/>
                <a:cs typeface="Arial"/>
              </a:rPr>
              <a:t>ans </a:t>
            </a:r>
            <a:r>
              <a:rPr dirty="0" sz="2000" spc="65">
                <a:latin typeface="Arial"/>
                <a:cs typeface="Arial"/>
              </a:rPr>
              <a:t>ssi  </a:t>
            </a:r>
            <a:r>
              <a:rPr dirty="0" u="heavy" sz="2000" spc="8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dangers </a:t>
            </a:r>
            <a:r>
              <a:rPr dirty="0" u="heavy" sz="2000" spc="13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pour </a:t>
            </a:r>
            <a:r>
              <a:rPr dirty="0" u="heavy" sz="2000" spc="6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 </a:t>
            </a:r>
            <a:r>
              <a:rPr dirty="0" u="heavy" sz="2000" spc="6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santé</a:t>
            </a:r>
            <a:r>
              <a:rPr dirty="0" u="heavy" sz="2000" spc="-3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spc="5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des </a:t>
            </a:r>
            <a:r>
              <a:rPr dirty="0" sz="2000" spc="50">
                <a:latin typeface="Arial"/>
                <a:cs typeface="Arial"/>
              </a:rPr>
              <a:t> </a:t>
            </a:r>
            <a:r>
              <a:rPr dirty="0" u="heavy" sz="2000" spc="7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personnes </a:t>
            </a:r>
            <a:r>
              <a:rPr dirty="0" u="heavy" sz="2000" spc="12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ou </a:t>
            </a:r>
            <a:r>
              <a:rPr dirty="0" u="heavy" sz="2000" spc="8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risques </a:t>
            </a:r>
            <a:r>
              <a:rPr dirty="0" sz="2000" spc="80">
                <a:latin typeface="Arial"/>
                <a:cs typeface="Arial"/>
              </a:rPr>
              <a:t> </a:t>
            </a:r>
            <a:r>
              <a:rPr dirty="0" u="heavy" sz="2000" spc="3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avérés </a:t>
            </a:r>
            <a:r>
              <a:rPr dirty="0" u="heavy" sz="2000" spc="13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pour </a:t>
            </a:r>
            <a:r>
              <a:rPr dirty="0" sz="2000" spc="130">
                <a:latin typeface="Arial"/>
                <a:cs typeface="Arial"/>
              </a:rPr>
              <a:t> </a:t>
            </a:r>
            <a:r>
              <a:rPr dirty="0" u="heavy" sz="2000" spc="1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l’environnement</a:t>
            </a:r>
            <a:endParaRPr sz="2000">
              <a:latin typeface="Arial"/>
              <a:cs typeface="Arial"/>
            </a:endParaRPr>
          </a:p>
          <a:p>
            <a:pPr marL="296545" marR="276860" indent="-284480">
              <a:lnSpc>
                <a:spcPct val="100000"/>
              </a:lnSpc>
              <a:spcBef>
                <a:spcPts val="605"/>
              </a:spcBef>
            </a:pPr>
            <a:r>
              <a:rPr dirty="0" sz="2000" spc="425">
                <a:latin typeface="Arial"/>
                <a:cs typeface="Arial"/>
              </a:rPr>
              <a:t>&gt; </a:t>
            </a:r>
            <a:r>
              <a:rPr dirty="0" sz="2000" spc="65">
                <a:latin typeface="Arial"/>
                <a:cs typeface="Arial"/>
              </a:rPr>
              <a:t>en </a:t>
            </a:r>
            <a:r>
              <a:rPr dirty="0" sz="2000" spc="10">
                <a:latin typeface="Arial"/>
                <a:cs typeface="Arial"/>
              </a:rPr>
              <a:t>cas </a:t>
            </a:r>
            <a:r>
              <a:rPr dirty="0" sz="2000" spc="75">
                <a:latin typeface="Arial"/>
                <a:cs typeface="Arial"/>
              </a:rPr>
              <a:t>de </a:t>
            </a:r>
            <a:r>
              <a:rPr dirty="0" sz="2000" spc="125">
                <a:latin typeface="Arial"/>
                <a:cs typeface="Arial"/>
              </a:rPr>
              <a:t>non</a:t>
            </a:r>
            <a:r>
              <a:rPr dirty="0" sz="2000" spc="-254">
                <a:latin typeface="Arial"/>
                <a:cs typeface="Arial"/>
              </a:rPr>
              <a:t> </a:t>
            </a:r>
            <a:r>
              <a:rPr dirty="0" sz="2000" spc="120">
                <a:latin typeface="Arial"/>
                <a:cs typeface="Arial"/>
              </a:rPr>
              <a:t>conformité,  </a:t>
            </a:r>
            <a:r>
              <a:rPr dirty="0" sz="2000" spc="100">
                <a:latin typeface="Arial"/>
                <a:cs typeface="Arial"/>
              </a:rPr>
              <a:t>travaux </a:t>
            </a:r>
            <a:r>
              <a:rPr dirty="0" sz="2000" spc="60">
                <a:latin typeface="Arial"/>
                <a:cs typeface="Arial"/>
              </a:rPr>
              <a:t>au </a:t>
            </a:r>
            <a:r>
              <a:rPr dirty="0" sz="2000" spc="105">
                <a:latin typeface="Arial"/>
                <a:cs typeface="Arial"/>
              </a:rPr>
              <a:t>plus </a:t>
            </a:r>
            <a:r>
              <a:rPr dirty="0" sz="2000" spc="114">
                <a:latin typeface="Arial"/>
                <a:cs typeface="Arial"/>
              </a:rPr>
              <a:t>tard </a:t>
            </a:r>
            <a:r>
              <a:rPr dirty="0" u="heavy" sz="2000" spc="15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 </a:t>
            </a:r>
            <a:r>
              <a:rPr dirty="0" u="heavy" sz="2000" spc="5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 </a:t>
            </a:r>
            <a:r>
              <a:rPr dirty="0" sz="2000" spc="55">
                <a:latin typeface="Arial"/>
                <a:cs typeface="Arial"/>
              </a:rPr>
              <a:t> </a:t>
            </a:r>
            <a:r>
              <a:rPr dirty="0" u="heavy" sz="2000" spc="6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après la</a:t>
            </a:r>
            <a:r>
              <a:rPr dirty="0" u="heavy" sz="2000" spc="9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spc="6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vente</a:t>
            </a:r>
            <a:endParaRPr sz="2000">
              <a:latin typeface="Arial"/>
              <a:cs typeface="Arial"/>
            </a:endParaRPr>
          </a:p>
          <a:p>
            <a:pPr marL="296545" marR="5080" indent="-283845">
              <a:lnSpc>
                <a:spcPct val="100000"/>
              </a:lnSpc>
              <a:spcBef>
                <a:spcPts val="405"/>
              </a:spcBef>
              <a:buClr>
                <a:srgbClr val="808080"/>
              </a:buClr>
              <a:buFont typeface="Wingdings"/>
              <a:buChar char=""/>
              <a:tabLst>
                <a:tab pos="296545" algn="l"/>
                <a:tab pos="297180" algn="l"/>
              </a:tabLst>
            </a:pPr>
            <a:r>
              <a:rPr dirty="0" sz="2000" spc="-20">
                <a:latin typeface="Arial"/>
                <a:cs typeface="Arial"/>
              </a:rPr>
              <a:t>La </a:t>
            </a:r>
            <a:r>
              <a:rPr dirty="0" sz="2000" spc="114">
                <a:latin typeface="Arial"/>
                <a:cs typeface="Arial"/>
              </a:rPr>
              <a:t>périodicité </a:t>
            </a:r>
            <a:r>
              <a:rPr dirty="0" sz="2000" spc="120">
                <a:latin typeface="Arial"/>
                <a:cs typeface="Arial"/>
              </a:rPr>
              <a:t>maximale </a:t>
            </a:r>
            <a:r>
              <a:rPr dirty="0" sz="2000" spc="65">
                <a:latin typeface="Arial"/>
                <a:cs typeface="Arial"/>
              </a:rPr>
              <a:t>des  </a:t>
            </a:r>
            <a:r>
              <a:rPr dirty="0" sz="2000" spc="110">
                <a:latin typeface="Arial"/>
                <a:cs typeface="Arial"/>
              </a:rPr>
              <a:t>contrôles </a:t>
            </a:r>
            <a:r>
              <a:rPr dirty="0" sz="2000" spc="45">
                <a:latin typeface="Arial"/>
                <a:cs typeface="Arial"/>
              </a:rPr>
              <a:t>passe </a:t>
            </a:r>
            <a:r>
              <a:rPr dirty="0" sz="2000" spc="-10">
                <a:latin typeface="Arial"/>
                <a:cs typeface="Arial"/>
              </a:rPr>
              <a:t>à </a:t>
            </a:r>
            <a:r>
              <a:rPr dirty="0" sz="2000" spc="155">
                <a:latin typeface="Arial"/>
                <a:cs typeface="Arial"/>
              </a:rPr>
              <a:t>10</a:t>
            </a:r>
            <a:r>
              <a:rPr dirty="0" sz="2000" spc="215">
                <a:latin typeface="Arial"/>
                <a:cs typeface="Arial"/>
              </a:rPr>
              <a:t> </a:t>
            </a:r>
            <a:r>
              <a:rPr dirty="0" sz="2000" spc="55">
                <a:latin typeface="Arial"/>
                <a:cs typeface="Arial"/>
              </a:rPr>
              <a:t>ans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19471" y="1172972"/>
            <a:ext cx="2877185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110">
                <a:solidFill>
                  <a:srgbClr val="FFA231"/>
                </a:solidFill>
                <a:latin typeface="Arial"/>
                <a:cs typeface="Arial"/>
              </a:rPr>
              <a:t>Arrêté </a:t>
            </a:r>
            <a:r>
              <a:rPr dirty="0" sz="2500" spc="-80">
                <a:solidFill>
                  <a:srgbClr val="FFA231"/>
                </a:solidFill>
                <a:latin typeface="Arial"/>
                <a:cs typeface="Arial"/>
              </a:rPr>
              <a:t>« </a:t>
            </a:r>
            <a:r>
              <a:rPr dirty="0" sz="2500" spc="130">
                <a:solidFill>
                  <a:srgbClr val="FFA231"/>
                </a:solidFill>
                <a:latin typeface="Arial"/>
                <a:cs typeface="Arial"/>
              </a:rPr>
              <a:t>contrôle</a:t>
            </a:r>
            <a:r>
              <a:rPr dirty="0" sz="2500" spc="18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-80">
                <a:solidFill>
                  <a:srgbClr val="FFA231"/>
                </a:solidFill>
                <a:latin typeface="Arial"/>
                <a:cs typeface="Arial"/>
              </a:rPr>
              <a:t>»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6372" y="1614170"/>
            <a:ext cx="14224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20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00607" y="1629414"/>
            <a:ext cx="268414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105">
                <a:latin typeface="Arial"/>
                <a:cs typeface="Arial"/>
              </a:rPr>
              <a:t>Définitions </a:t>
            </a:r>
            <a:r>
              <a:rPr dirty="0" sz="2000" spc="95">
                <a:latin typeface="Arial"/>
                <a:cs typeface="Arial"/>
              </a:rPr>
              <a:t>et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 spc="80">
                <a:latin typeface="Arial"/>
                <a:cs typeface="Arial"/>
              </a:rPr>
              <a:t>critères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16372" y="2909564"/>
            <a:ext cx="14224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20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16372" y="3595361"/>
            <a:ext cx="14224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20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00607" y="1934213"/>
            <a:ext cx="3816350" cy="20085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000" spc="105">
                <a:latin typeface="Arial"/>
                <a:cs typeface="Arial"/>
              </a:rPr>
              <a:t>d’évaluation </a:t>
            </a:r>
            <a:r>
              <a:rPr dirty="0" sz="2000" spc="60">
                <a:latin typeface="Arial"/>
                <a:cs typeface="Arial"/>
              </a:rPr>
              <a:t>des </a:t>
            </a:r>
            <a:r>
              <a:rPr dirty="0" sz="2000" spc="85">
                <a:latin typeface="Arial"/>
                <a:cs typeface="Arial"/>
              </a:rPr>
              <a:t>dangers </a:t>
            </a:r>
            <a:r>
              <a:rPr dirty="0" sz="2000" spc="140">
                <a:latin typeface="Arial"/>
                <a:cs typeface="Arial"/>
              </a:rPr>
              <a:t>pour  </a:t>
            </a:r>
            <a:r>
              <a:rPr dirty="0" sz="2000" spc="65">
                <a:latin typeface="Arial"/>
                <a:cs typeface="Arial"/>
              </a:rPr>
              <a:t>la </a:t>
            </a:r>
            <a:r>
              <a:rPr dirty="0" sz="2000" spc="75">
                <a:latin typeface="Arial"/>
                <a:cs typeface="Arial"/>
              </a:rPr>
              <a:t>santé </a:t>
            </a:r>
            <a:r>
              <a:rPr dirty="0" sz="2000" spc="95">
                <a:latin typeface="Arial"/>
                <a:cs typeface="Arial"/>
              </a:rPr>
              <a:t>et </a:t>
            </a:r>
            <a:r>
              <a:rPr dirty="0" sz="2000" spc="50">
                <a:latin typeface="Arial"/>
                <a:cs typeface="Arial"/>
              </a:rPr>
              <a:t>des </a:t>
            </a:r>
            <a:r>
              <a:rPr dirty="0" sz="2000" spc="95">
                <a:latin typeface="Arial"/>
                <a:cs typeface="Arial"/>
              </a:rPr>
              <a:t>risques </a:t>
            </a:r>
            <a:r>
              <a:rPr dirty="0" sz="2000" spc="145">
                <a:latin typeface="Arial"/>
                <a:cs typeface="Arial"/>
              </a:rPr>
              <a:t>pour  </a:t>
            </a:r>
            <a:r>
              <a:rPr dirty="0" sz="2000" spc="120">
                <a:latin typeface="Arial"/>
                <a:cs typeface="Arial"/>
              </a:rPr>
              <a:t>l’environnement</a:t>
            </a:r>
            <a:endParaRPr sz="2000">
              <a:latin typeface="Arial"/>
              <a:cs typeface="Arial"/>
            </a:endParaRPr>
          </a:p>
          <a:p>
            <a:pPr marL="12700" marR="68580">
              <a:lnSpc>
                <a:spcPct val="100000"/>
              </a:lnSpc>
              <a:spcBef>
                <a:spcPts val="605"/>
              </a:spcBef>
            </a:pPr>
            <a:r>
              <a:rPr dirty="0" sz="2000" spc="120">
                <a:latin typeface="Arial"/>
                <a:cs typeface="Arial"/>
              </a:rPr>
              <a:t>Notion </a:t>
            </a:r>
            <a:r>
              <a:rPr dirty="0" sz="2000" spc="70">
                <a:latin typeface="Arial"/>
                <a:cs typeface="Arial"/>
              </a:rPr>
              <a:t>de </a:t>
            </a:r>
            <a:r>
              <a:rPr dirty="0" sz="2000" spc="135">
                <a:latin typeface="Arial"/>
                <a:cs typeface="Arial"/>
              </a:rPr>
              <a:t>non conformité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50">
                <a:latin typeface="Arial"/>
                <a:cs typeface="Arial"/>
              </a:rPr>
              <a:t>des  </a:t>
            </a:r>
            <a:r>
              <a:rPr dirty="0" sz="2000" spc="95">
                <a:latin typeface="Arial"/>
                <a:cs typeface="Arial"/>
              </a:rPr>
              <a:t>installations</a:t>
            </a:r>
            <a:r>
              <a:rPr dirty="0" sz="2000" spc="70">
                <a:latin typeface="Arial"/>
                <a:cs typeface="Arial"/>
              </a:rPr>
              <a:t> </a:t>
            </a:r>
            <a:r>
              <a:rPr dirty="0" sz="2000" spc="85">
                <a:latin typeface="Arial"/>
                <a:cs typeface="Arial"/>
              </a:rPr>
              <a:t>existantes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000" spc="75">
                <a:latin typeface="Arial"/>
                <a:cs typeface="Arial"/>
              </a:rPr>
              <a:t>Critères </a:t>
            </a:r>
            <a:r>
              <a:rPr dirty="0" sz="2000" spc="70">
                <a:latin typeface="Arial"/>
                <a:cs typeface="Arial"/>
              </a:rPr>
              <a:t>de </a:t>
            </a:r>
            <a:r>
              <a:rPr dirty="0" sz="2000" spc="130">
                <a:latin typeface="Arial"/>
                <a:cs typeface="Arial"/>
              </a:rPr>
              <a:t>modulation </a:t>
            </a:r>
            <a:r>
              <a:rPr dirty="0" sz="2000" spc="70">
                <a:latin typeface="Arial"/>
                <a:cs typeface="Arial"/>
              </a:rPr>
              <a:t>de</a:t>
            </a:r>
            <a:r>
              <a:rPr dirty="0" sz="2000">
                <a:latin typeface="Arial"/>
                <a:cs typeface="Arial"/>
              </a:rPr>
              <a:t> </a:t>
            </a:r>
            <a:r>
              <a:rPr dirty="0" sz="2000" spc="55">
                <a:latin typeface="Arial"/>
                <a:cs typeface="Arial"/>
              </a:rPr>
              <a:t>la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00598" y="3850233"/>
            <a:ext cx="3535045" cy="1295400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2000" spc="110">
                <a:latin typeface="Arial"/>
                <a:cs typeface="Arial"/>
              </a:rPr>
              <a:t>périodicité </a:t>
            </a:r>
            <a:r>
              <a:rPr dirty="0" sz="2000" spc="60">
                <a:latin typeface="Arial"/>
                <a:cs typeface="Arial"/>
              </a:rPr>
              <a:t>des</a:t>
            </a:r>
            <a:r>
              <a:rPr dirty="0" sz="2000" spc="75">
                <a:latin typeface="Arial"/>
                <a:cs typeface="Arial"/>
              </a:rPr>
              <a:t> </a:t>
            </a:r>
            <a:r>
              <a:rPr dirty="0" sz="2000" spc="110">
                <a:latin typeface="Arial"/>
                <a:cs typeface="Arial"/>
              </a:rPr>
              <a:t>contrôles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2160"/>
              </a:lnSpc>
              <a:spcBef>
                <a:spcPts val="670"/>
              </a:spcBef>
            </a:pPr>
            <a:r>
              <a:rPr dirty="0" sz="1900" spc="2740" i="1">
                <a:latin typeface="Wingdings"/>
                <a:cs typeface="Wingdings"/>
              </a:rPr>
              <a:t></a:t>
            </a:r>
            <a:r>
              <a:rPr dirty="0" sz="1900" spc="10" i="1">
                <a:latin typeface="Times New Roman"/>
                <a:cs typeface="Times New Roman"/>
              </a:rPr>
              <a:t> </a:t>
            </a:r>
            <a:r>
              <a:rPr dirty="0" sz="1800" spc="70">
                <a:latin typeface="Arial"/>
                <a:cs typeface="Arial"/>
              </a:rPr>
              <a:t>selon </a:t>
            </a:r>
            <a:r>
              <a:rPr dirty="0" sz="1800" spc="60">
                <a:latin typeface="Arial"/>
                <a:cs typeface="Arial"/>
              </a:rPr>
              <a:t>niveau de </a:t>
            </a:r>
            <a:r>
              <a:rPr dirty="0" sz="1800" spc="80">
                <a:latin typeface="Arial"/>
                <a:cs typeface="Arial"/>
              </a:rPr>
              <a:t>risque, </a:t>
            </a:r>
            <a:r>
              <a:rPr dirty="0" sz="1800" spc="-855">
                <a:latin typeface="Arial"/>
                <a:cs typeface="Arial"/>
              </a:rPr>
              <a:t>type </a:t>
            </a:r>
            <a:r>
              <a:rPr dirty="0" sz="1800" spc="-490">
                <a:latin typeface="Arial"/>
                <a:cs typeface="Arial"/>
              </a:rPr>
              <a:t> </a:t>
            </a:r>
            <a:r>
              <a:rPr dirty="0" sz="1800" spc="100">
                <a:latin typeface="Arial"/>
                <a:cs typeface="Arial"/>
              </a:rPr>
              <a:t>d’installation </a:t>
            </a:r>
            <a:r>
              <a:rPr dirty="0" sz="1800" spc="90">
                <a:latin typeface="Arial"/>
                <a:cs typeface="Arial"/>
              </a:rPr>
              <a:t>et </a:t>
            </a:r>
            <a:r>
              <a:rPr dirty="0" sz="1800" spc="95">
                <a:latin typeface="Arial"/>
                <a:cs typeface="Arial"/>
              </a:rPr>
              <a:t>conditions  </a:t>
            </a:r>
            <a:r>
              <a:rPr dirty="0" sz="1800" spc="105">
                <a:latin typeface="Arial"/>
                <a:cs typeface="Arial"/>
              </a:rPr>
              <a:t>d’utilisation, </a:t>
            </a:r>
            <a:r>
              <a:rPr dirty="0" sz="1800" spc="90">
                <a:latin typeface="Arial"/>
                <a:cs typeface="Arial"/>
              </a:rPr>
              <a:t>entretien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65">
                <a:latin typeface="Arial"/>
                <a:cs typeface="Arial"/>
              </a:rPr>
              <a:t>requis,…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859159" y="1125474"/>
            <a:ext cx="0" cy="2881630"/>
          </a:xfrm>
          <a:custGeom>
            <a:avLst/>
            <a:gdLst/>
            <a:ahLst/>
            <a:cxnLst/>
            <a:rect l="l" t="t" r="r" b="b"/>
            <a:pathLst>
              <a:path w="0" h="2881629">
                <a:moveTo>
                  <a:pt x="0" y="0"/>
                </a:moveTo>
                <a:lnTo>
                  <a:pt x="0" y="2881122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1175" y="149606"/>
            <a:ext cx="304292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05"/>
              <a:t>Prioriser</a:t>
            </a:r>
            <a:r>
              <a:rPr dirty="0" spc="30"/>
              <a:t> </a:t>
            </a:r>
            <a:r>
              <a:rPr dirty="0" spc="165"/>
              <a:t>l’action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379" y="606790"/>
            <a:ext cx="7867015" cy="3285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06805">
              <a:lnSpc>
                <a:spcPct val="100000"/>
              </a:lnSpc>
              <a:spcBef>
                <a:spcPts val="100"/>
              </a:spcBef>
            </a:pPr>
            <a:r>
              <a:rPr dirty="0" sz="2500" spc="140">
                <a:latin typeface="Arial"/>
                <a:cs typeface="Arial"/>
              </a:rPr>
              <a:t>2.</a:t>
            </a:r>
            <a:r>
              <a:rPr dirty="0" sz="2500" spc="140">
                <a:latin typeface="Arial"/>
                <a:cs typeface="Arial"/>
              </a:rPr>
              <a:t> </a:t>
            </a:r>
            <a:r>
              <a:rPr dirty="0" sz="2500" spc="90">
                <a:latin typeface="Arial"/>
                <a:cs typeface="Arial"/>
              </a:rPr>
              <a:t>Réhabiliter</a:t>
            </a:r>
            <a:r>
              <a:rPr dirty="0" sz="2500" spc="90">
                <a:latin typeface="Arial"/>
                <a:cs typeface="Arial"/>
              </a:rPr>
              <a:t> </a:t>
            </a:r>
            <a:r>
              <a:rPr dirty="0" sz="2500" spc="60">
                <a:latin typeface="Arial"/>
                <a:cs typeface="Arial"/>
              </a:rPr>
              <a:t>les</a:t>
            </a:r>
            <a:r>
              <a:rPr dirty="0" sz="2500" spc="60">
                <a:latin typeface="Arial"/>
                <a:cs typeface="Arial"/>
              </a:rPr>
              <a:t> </a:t>
            </a:r>
            <a:r>
              <a:rPr dirty="0" sz="2500" spc="120">
                <a:latin typeface="Arial"/>
                <a:cs typeface="Arial"/>
              </a:rPr>
              <a:t>installations</a:t>
            </a:r>
            <a:r>
              <a:rPr dirty="0" sz="2500" spc="120">
                <a:latin typeface="Arial"/>
                <a:cs typeface="Arial"/>
              </a:rPr>
              <a:t> </a:t>
            </a:r>
            <a:r>
              <a:rPr dirty="0" sz="2500" spc="-10">
                <a:latin typeface="Arial"/>
                <a:cs typeface="Arial"/>
              </a:rPr>
              <a:t>à</a:t>
            </a:r>
            <a:r>
              <a:rPr dirty="0" sz="2500" spc="55">
                <a:latin typeface="Arial"/>
                <a:cs typeface="Arial"/>
              </a:rPr>
              <a:t> </a:t>
            </a:r>
            <a:r>
              <a:rPr dirty="0" sz="2500" spc="100">
                <a:latin typeface="Arial"/>
                <a:cs typeface="Arial"/>
              </a:rPr>
              <a:t>risques</a:t>
            </a:r>
            <a:endParaRPr sz="2500">
              <a:latin typeface="Arial"/>
              <a:cs typeface="Arial"/>
            </a:endParaRPr>
          </a:p>
          <a:p>
            <a:pPr marL="353695" indent="-340995">
              <a:lnSpc>
                <a:spcPct val="100000"/>
              </a:lnSpc>
              <a:spcBef>
                <a:spcPts val="2665"/>
              </a:spcBef>
              <a:buClr>
                <a:srgbClr val="00339A"/>
              </a:buClr>
              <a:buFont typeface="Wingdings"/>
              <a:buChar char=""/>
              <a:tabLst>
                <a:tab pos="353695" algn="l"/>
                <a:tab pos="354330" algn="l"/>
              </a:tabLst>
            </a:pPr>
            <a:r>
              <a:rPr dirty="0" sz="2300" spc="140">
                <a:solidFill>
                  <a:srgbClr val="FFA231"/>
                </a:solidFill>
                <a:latin typeface="Arial"/>
                <a:cs typeface="Arial"/>
              </a:rPr>
              <a:t>Définitions</a:t>
            </a:r>
            <a:r>
              <a:rPr dirty="0" sz="2300" spc="114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300" spc="85">
                <a:solidFill>
                  <a:srgbClr val="FFA231"/>
                </a:solidFill>
                <a:latin typeface="Arial"/>
                <a:cs typeface="Arial"/>
              </a:rPr>
              <a:t>:</a:t>
            </a:r>
            <a:endParaRPr sz="2300">
              <a:latin typeface="Arial"/>
              <a:cs typeface="Arial"/>
            </a:endParaRPr>
          </a:p>
          <a:p>
            <a:pPr lvl="1" marL="753745" indent="-283845">
              <a:lnSpc>
                <a:spcPct val="100000"/>
              </a:lnSpc>
              <a:spcBef>
                <a:spcPts val="1920"/>
              </a:spcBef>
              <a:buClr>
                <a:srgbClr val="808080"/>
              </a:buClr>
              <a:buFont typeface="Wingdings"/>
              <a:buChar char=""/>
              <a:tabLst>
                <a:tab pos="753745" algn="l"/>
                <a:tab pos="754380" algn="l"/>
              </a:tabLst>
            </a:pPr>
            <a:r>
              <a:rPr dirty="0" sz="2300" spc="-35">
                <a:latin typeface="Arial"/>
                <a:cs typeface="Arial"/>
              </a:rPr>
              <a:t>La </a:t>
            </a:r>
            <a:r>
              <a:rPr dirty="0" sz="2300" spc="155">
                <a:latin typeface="Arial"/>
                <a:cs typeface="Arial"/>
              </a:rPr>
              <a:t>notion </a:t>
            </a:r>
            <a:r>
              <a:rPr dirty="0" sz="2300" spc="80">
                <a:latin typeface="Arial"/>
                <a:cs typeface="Arial"/>
              </a:rPr>
              <a:t>de</a:t>
            </a:r>
            <a:r>
              <a:rPr dirty="0" sz="2300" spc="80">
                <a:solidFill>
                  <a:srgbClr val="CCCCFF"/>
                </a:solidFill>
                <a:latin typeface="Arial"/>
                <a:cs typeface="Arial"/>
              </a:rPr>
              <a:t> </a:t>
            </a:r>
            <a:r>
              <a:rPr dirty="0" u="heavy" sz="2300" spc="11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danger </a:t>
            </a:r>
            <a:r>
              <a:rPr dirty="0" u="heavy" sz="2300" spc="16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pour </a:t>
            </a:r>
            <a:r>
              <a:rPr dirty="0" u="heavy" sz="2300" spc="75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la </a:t>
            </a:r>
            <a:r>
              <a:rPr dirty="0" u="heavy" sz="2300" spc="85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santé </a:t>
            </a:r>
            <a:r>
              <a:rPr dirty="0" u="heavy" sz="2300" spc="65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des</a:t>
            </a:r>
            <a:r>
              <a:rPr dirty="0" u="heavy" sz="2300" spc="245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300" spc="105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personnes</a:t>
            </a:r>
            <a:endParaRPr sz="2300">
              <a:latin typeface="Arial"/>
              <a:cs typeface="Arial"/>
            </a:endParaRPr>
          </a:p>
          <a:p>
            <a:pPr lvl="1" marL="753745" indent="-283845">
              <a:lnSpc>
                <a:spcPct val="100000"/>
              </a:lnSpc>
              <a:spcBef>
                <a:spcPts val="1430"/>
              </a:spcBef>
              <a:buClr>
                <a:srgbClr val="808080"/>
              </a:buClr>
              <a:buFont typeface="Wingdings"/>
              <a:buChar char=""/>
              <a:tabLst>
                <a:tab pos="753745" algn="l"/>
                <a:tab pos="754380" algn="l"/>
              </a:tabLst>
            </a:pPr>
            <a:r>
              <a:rPr dirty="0" sz="2300" spc="-35">
                <a:latin typeface="Arial"/>
                <a:cs typeface="Arial"/>
              </a:rPr>
              <a:t>La </a:t>
            </a:r>
            <a:r>
              <a:rPr dirty="0" sz="2300" spc="155">
                <a:latin typeface="Arial"/>
                <a:cs typeface="Arial"/>
              </a:rPr>
              <a:t>notion </a:t>
            </a:r>
            <a:r>
              <a:rPr dirty="0" sz="2300" spc="80">
                <a:latin typeface="Arial"/>
                <a:cs typeface="Arial"/>
              </a:rPr>
              <a:t>de</a:t>
            </a:r>
            <a:r>
              <a:rPr dirty="0" sz="2300" spc="80">
                <a:solidFill>
                  <a:srgbClr val="CCCCFF"/>
                </a:solidFill>
                <a:latin typeface="Arial"/>
                <a:cs typeface="Arial"/>
              </a:rPr>
              <a:t> </a:t>
            </a:r>
            <a:r>
              <a:rPr dirty="0" u="heavy" sz="2300" spc="12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risque </a:t>
            </a:r>
            <a:r>
              <a:rPr dirty="0" u="heavy" sz="2300" spc="5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avéré </a:t>
            </a:r>
            <a:r>
              <a:rPr dirty="0" u="heavy" sz="2300" spc="16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pour</a:t>
            </a:r>
            <a:r>
              <a:rPr dirty="0" u="heavy" sz="2300" spc="265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300" spc="14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l’environnement</a:t>
            </a:r>
            <a:endParaRPr sz="2300">
              <a:latin typeface="Arial"/>
              <a:cs typeface="Arial"/>
            </a:endParaRPr>
          </a:p>
          <a:p>
            <a:pPr lvl="1" marL="753745" indent="-283845">
              <a:lnSpc>
                <a:spcPct val="100000"/>
              </a:lnSpc>
              <a:spcBef>
                <a:spcPts val="1430"/>
              </a:spcBef>
              <a:buClr>
                <a:srgbClr val="808080"/>
              </a:buClr>
              <a:buFont typeface="Wingdings"/>
              <a:buChar char=""/>
              <a:tabLst>
                <a:tab pos="753745" algn="l"/>
                <a:tab pos="754380" algn="l"/>
              </a:tabLst>
            </a:pPr>
            <a:r>
              <a:rPr dirty="0" sz="2300" spc="-35">
                <a:latin typeface="Arial"/>
                <a:cs typeface="Arial"/>
              </a:rPr>
              <a:t>La </a:t>
            </a:r>
            <a:r>
              <a:rPr dirty="0" sz="2300" spc="155">
                <a:latin typeface="Arial"/>
                <a:cs typeface="Arial"/>
              </a:rPr>
              <a:t>notion </a:t>
            </a:r>
            <a:r>
              <a:rPr dirty="0" sz="2300" spc="80">
                <a:latin typeface="Arial"/>
                <a:cs typeface="Arial"/>
              </a:rPr>
              <a:t>de</a:t>
            </a:r>
            <a:r>
              <a:rPr dirty="0" sz="2300" spc="150">
                <a:solidFill>
                  <a:srgbClr val="CCCCFF"/>
                </a:solidFill>
                <a:latin typeface="Arial"/>
                <a:cs typeface="Arial"/>
              </a:rPr>
              <a:t> </a:t>
            </a:r>
            <a:r>
              <a:rPr dirty="0" u="heavy" sz="2300" spc="185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non-conformité</a:t>
            </a:r>
            <a:endParaRPr sz="2300">
              <a:latin typeface="Arial"/>
              <a:cs typeface="Arial"/>
            </a:endParaRPr>
          </a:p>
          <a:p>
            <a:pPr lvl="1" marL="753745" indent="-283845">
              <a:lnSpc>
                <a:spcPct val="100000"/>
              </a:lnSpc>
              <a:spcBef>
                <a:spcPts val="1420"/>
              </a:spcBef>
              <a:buClr>
                <a:srgbClr val="808080"/>
              </a:buClr>
              <a:buFont typeface="Wingdings"/>
              <a:buChar char=""/>
              <a:tabLst>
                <a:tab pos="753745" algn="l"/>
                <a:tab pos="754380" algn="l"/>
              </a:tabLst>
            </a:pPr>
            <a:r>
              <a:rPr dirty="0" sz="2300" spc="-15">
                <a:latin typeface="Arial"/>
                <a:cs typeface="Arial"/>
              </a:rPr>
              <a:t>Les</a:t>
            </a:r>
            <a:r>
              <a:rPr dirty="0" sz="2300" spc="-15">
                <a:solidFill>
                  <a:srgbClr val="CCCCFF"/>
                </a:solidFill>
                <a:latin typeface="Arial"/>
                <a:cs typeface="Arial"/>
              </a:rPr>
              <a:t> </a:t>
            </a:r>
            <a:r>
              <a:rPr dirty="0" u="heavy" sz="2300" spc="85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délais de </a:t>
            </a:r>
            <a:r>
              <a:rPr dirty="0" u="heavy" sz="2300" spc="114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réalisation </a:t>
            </a:r>
            <a:r>
              <a:rPr dirty="0" u="heavy" sz="2300" spc="65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des </a:t>
            </a:r>
            <a:r>
              <a:rPr dirty="0" u="heavy" sz="2300" spc="13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travaux</a:t>
            </a:r>
            <a:r>
              <a:rPr dirty="0" sz="2300" spc="130">
                <a:solidFill>
                  <a:srgbClr val="CCCCFF"/>
                </a:solidFill>
                <a:latin typeface="Arial"/>
                <a:cs typeface="Arial"/>
              </a:rPr>
              <a:t> </a:t>
            </a:r>
            <a:r>
              <a:rPr dirty="0" sz="2300" spc="95">
                <a:latin typeface="Arial"/>
                <a:cs typeface="Arial"/>
              </a:rPr>
              <a:t>selon </a:t>
            </a:r>
            <a:r>
              <a:rPr dirty="0" sz="2300" spc="55">
                <a:latin typeface="Arial"/>
                <a:cs typeface="Arial"/>
              </a:rPr>
              <a:t>les</a:t>
            </a:r>
            <a:r>
              <a:rPr dirty="0" sz="2300" spc="310">
                <a:latin typeface="Arial"/>
                <a:cs typeface="Arial"/>
              </a:rPr>
              <a:t> </a:t>
            </a:r>
            <a:r>
              <a:rPr dirty="0" sz="2300" spc="10">
                <a:latin typeface="Arial"/>
                <a:cs typeface="Arial"/>
              </a:rPr>
              <a:t>cas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720" y="275313"/>
            <a:ext cx="7788909" cy="650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100" spc="220"/>
              <a:t>Zoom</a:t>
            </a:r>
            <a:r>
              <a:rPr dirty="0" sz="4100" spc="220"/>
              <a:t> </a:t>
            </a:r>
            <a:r>
              <a:rPr dirty="0" sz="4100" spc="210"/>
              <a:t>sur</a:t>
            </a:r>
            <a:r>
              <a:rPr dirty="0" sz="4100" spc="210"/>
              <a:t> </a:t>
            </a:r>
            <a:r>
              <a:rPr dirty="0" sz="4100" spc="185"/>
              <a:t>quelques</a:t>
            </a:r>
            <a:r>
              <a:rPr dirty="0" sz="4100" spc="60"/>
              <a:t> </a:t>
            </a:r>
            <a:r>
              <a:rPr dirty="0" sz="4100" spc="250"/>
              <a:t>définitions</a:t>
            </a:r>
            <a:endParaRPr sz="4100"/>
          </a:p>
        </p:txBody>
      </p:sp>
      <p:sp>
        <p:nvSpPr>
          <p:cNvPr id="3" name="object 3"/>
          <p:cNvSpPr txBox="1"/>
          <p:nvPr/>
        </p:nvSpPr>
        <p:spPr>
          <a:xfrm>
            <a:off x="444379" y="1265174"/>
            <a:ext cx="137160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latin typeface="Times New Roman"/>
                <a:cs typeface="Times New Roman"/>
              </a:rPr>
              <a:t>•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379" y="3795776"/>
            <a:ext cx="137160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latin typeface="Times New Roman"/>
                <a:cs typeface="Times New Roman"/>
              </a:rPr>
              <a:t>•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00"/>
              <a:t>Danger </a:t>
            </a:r>
            <a:r>
              <a:rPr dirty="0" spc="170"/>
              <a:t>pour </a:t>
            </a:r>
            <a:r>
              <a:rPr dirty="0" spc="80"/>
              <a:t>la </a:t>
            </a:r>
            <a:r>
              <a:rPr dirty="0" spc="90"/>
              <a:t>santé </a:t>
            </a:r>
            <a:r>
              <a:rPr dirty="0" spc="70"/>
              <a:t>des</a:t>
            </a:r>
            <a:r>
              <a:rPr dirty="0" spc="125"/>
              <a:t> </a:t>
            </a:r>
            <a:r>
              <a:rPr dirty="0" spc="105"/>
              <a:t>personnes</a:t>
            </a:r>
          </a:p>
          <a:p>
            <a:pPr marL="412750" marR="102870" indent="-284480">
              <a:lnSpc>
                <a:spcPts val="1939"/>
              </a:lnSpc>
              <a:spcBef>
                <a:spcPts val="355"/>
              </a:spcBef>
            </a:pPr>
            <a:r>
              <a:rPr dirty="0" sz="1800" spc="375"/>
              <a:t>&gt; </a:t>
            </a:r>
            <a:r>
              <a:rPr dirty="0" sz="1800" spc="100"/>
              <a:t>défaut </a:t>
            </a:r>
            <a:r>
              <a:rPr dirty="0" sz="1800" spc="65"/>
              <a:t>de </a:t>
            </a:r>
            <a:r>
              <a:rPr dirty="0" sz="1800" spc="75"/>
              <a:t>sécurité sanitaire (contact </a:t>
            </a:r>
            <a:r>
              <a:rPr dirty="0" sz="1800" spc="100"/>
              <a:t>direct </a:t>
            </a:r>
            <a:r>
              <a:rPr dirty="0" sz="1800" spc="85"/>
              <a:t>eaux </a:t>
            </a:r>
            <a:r>
              <a:rPr dirty="0" sz="1800" spc="45"/>
              <a:t>usées, </a:t>
            </a:r>
            <a:r>
              <a:rPr dirty="0" sz="1800" spc="95"/>
              <a:t>transmission  </a:t>
            </a:r>
            <a:r>
              <a:rPr dirty="0" sz="1800" spc="75"/>
              <a:t>maladies </a:t>
            </a:r>
            <a:r>
              <a:rPr dirty="0" sz="1800" spc="50"/>
              <a:t>via </a:t>
            </a:r>
            <a:r>
              <a:rPr dirty="0" sz="1800" spc="70"/>
              <a:t>vecteurs, </a:t>
            </a:r>
            <a:r>
              <a:rPr dirty="0" sz="1800" spc="65"/>
              <a:t>nuisances </a:t>
            </a:r>
            <a:r>
              <a:rPr dirty="0" sz="1800" spc="80"/>
              <a:t>olfactives</a:t>
            </a:r>
            <a:r>
              <a:rPr dirty="0" sz="1800" spc="145"/>
              <a:t> </a:t>
            </a:r>
            <a:r>
              <a:rPr dirty="0" sz="1800" spc="75"/>
              <a:t>récurrentes)</a:t>
            </a:r>
            <a:endParaRPr sz="1800"/>
          </a:p>
          <a:p>
            <a:pPr marL="412750" marR="208915" indent="-284480">
              <a:lnSpc>
                <a:spcPts val="1939"/>
              </a:lnSpc>
              <a:spcBef>
                <a:spcPts val="325"/>
              </a:spcBef>
            </a:pPr>
            <a:r>
              <a:rPr dirty="0" sz="1800" spc="375"/>
              <a:t>&gt;</a:t>
            </a:r>
            <a:r>
              <a:rPr dirty="0" sz="1800" spc="-90"/>
              <a:t> </a:t>
            </a:r>
            <a:r>
              <a:rPr dirty="0" sz="1800" spc="100"/>
              <a:t>défaut </a:t>
            </a:r>
            <a:r>
              <a:rPr dirty="0" sz="1800" spc="105"/>
              <a:t>structure </a:t>
            </a:r>
            <a:r>
              <a:rPr dirty="0" sz="1800" spc="114"/>
              <a:t>ou </a:t>
            </a:r>
            <a:r>
              <a:rPr dirty="0" sz="1800" spc="110"/>
              <a:t>fermeture </a:t>
            </a:r>
            <a:r>
              <a:rPr dirty="0" sz="1800" spc="100"/>
              <a:t>pouvant </a:t>
            </a:r>
            <a:r>
              <a:rPr dirty="0" sz="1800" spc="80"/>
              <a:t>présenter </a:t>
            </a:r>
            <a:r>
              <a:rPr dirty="0" sz="1800" spc="120"/>
              <a:t>un </a:t>
            </a:r>
            <a:r>
              <a:rPr dirty="0" sz="1800" spc="85"/>
              <a:t>danger </a:t>
            </a:r>
            <a:r>
              <a:rPr dirty="0" sz="1800" spc="125"/>
              <a:t>pour </a:t>
            </a:r>
            <a:r>
              <a:rPr dirty="0" sz="1800" spc="65"/>
              <a:t>la  </a:t>
            </a:r>
            <a:r>
              <a:rPr dirty="0" sz="1800" spc="75"/>
              <a:t>sécurité </a:t>
            </a:r>
            <a:r>
              <a:rPr dirty="0" sz="1800" spc="55"/>
              <a:t>des</a:t>
            </a:r>
            <a:r>
              <a:rPr dirty="0" sz="1800" spc="90"/>
              <a:t> </a:t>
            </a:r>
            <a:r>
              <a:rPr dirty="0" sz="1800" spc="75"/>
              <a:t>personnes</a:t>
            </a:r>
            <a:endParaRPr sz="1800"/>
          </a:p>
          <a:p>
            <a:pPr marL="412750" marR="5080" indent="-284480">
              <a:lnSpc>
                <a:spcPct val="89900"/>
              </a:lnSpc>
              <a:spcBef>
                <a:spcPts val="295"/>
              </a:spcBef>
            </a:pPr>
            <a:r>
              <a:rPr dirty="0" sz="1800" spc="375"/>
              <a:t>&gt; </a:t>
            </a:r>
            <a:r>
              <a:rPr dirty="0" sz="1800" spc="100"/>
              <a:t>installation incomplète </a:t>
            </a:r>
            <a:r>
              <a:rPr dirty="0" sz="1800" spc="110"/>
              <a:t>ou </a:t>
            </a:r>
            <a:r>
              <a:rPr dirty="0" sz="1800" spc="100"/>
              <a:t>significativement </a:t>
            </a:r>
            <a:r>
              <a:rPr dirty="0" sz="1800" spc="110"/>
              <a:t>sous-dimensionnée </a:t>
            </a:r>
            <a:r>
              <a:rPr dirty="0" sz="1800" spc="114"/>
              <a:t>ou  </a:t>
            </a:r>
            <a:r>
              <a:rPr dirty="0" sz="1800" spc="90"/>
              <a:t>présentant </a:t>
            </a:r>
            <a:r>
              <a:rPr dirty="0" sz="1800" spc="50"/>
              <a:t>des </a:t>
            </a:r>
            <a:r>
              <a:rPr dirty="0" sz="1800" spc="100"/>
              <a:t>dysfonctionnements </a:t>
            </a:r>
            <a:r>
              <a:rPr dirty="0" sz="1800" spc="90"/>
              <a:t>majeurs, </a:t>
            </a:r>
            <a:r>
              <a:rPr dirty="0" sz="1800" spc="80"/>
              <a:t>située </a:t>
            </a:r>
            <a:r>
              <a:rPr dirty="0" sz="1800" spc="65"/>
              <a:t>dans </a:t>
            </a:r>
            <a:r>
              <a:rPr dirty="0" sz="1800" spc="80"/>
              <a:t>une </a:t>
            </a:r>
            <a:r>
              <a:rPr dirty="0" sz="1800" spc="95"/>
              <a:t>zone </a:t>
            </a:r>
            <a:r>
              <a:rPr dirty="0" sz="1800" spc="-10"/>
              <a:t>à  </a:t>
            </a:r>
            <a:r>
              <a:rPr dirty="0" sz="1800" spc="80"/>
              <a:t>enjeu sanitaire</a:t>
            </a:r>
            <a:endParaRPr sz="1800"/>
          </a:p>
          <a:p>
            <a:pPr marL="12700">
              <a:lnSpc>
                <a:spcPct val="100000"/>
              </a:lnSpc>
              <a:spcBef>
                <a:spcPts val="2370"/>
              </a:spcBef>
            </a:pPr>
            <a:r>
              <a:rPr dirty="0" spc="75"/>
              <a:t>Zone </a:t>
            </a:r>
            <a:r>
              <a:rPr dirty="0" spc="-10"/>
              <a:t>à </a:t>
            </a:r>
            <a:r>
              <a:rPr dirty="0" spc="110"/>
              <a:t>enjeu</a:t>
            </a:r>
            <a:r>
              <a:rPr dirty="0" spc="275"/>
              <a:t> </a:t>
            </a:r>
            <a:r>
              <a:rPr dirty="0" spc="105"/>
              <a:t>sanitaire</a:t>
            </a:r>
          </a:p>
          <a:p>
            <a:pPr marL="128270">
              <a:lnSpc>
                <a:spcPct val="100000"/>
              </a:lnSpc>
              <a:spcBef>
                <a:spcPts val="95"/>
              </a:spcBef>
            </a:pPr>
            <a:r>
              <a:rPr dirty="0" sz="1800" spc="375"/>
              <a:t>&gt; </a:t>
            </a:r>
            <a:r>
              <a:rPr dirty="0" sz="1800" spc="-150"/>
              <a:t>PPC </a:t>
            </a:r>
            <a:r>
              <a:rPr dirty="0" sz="1800" spc="375"/>
              <a:t>+ </a:t>
            </a:r>
            <a:r>
              <a:rPr dirty="0" sz="1800" spc="100"/>
              <a:t>prescriptions </a:t>
            </a:r>
            <a:r>
              <a:rPr dirty="0" sz="1800" spc="80"/>
              <a:t>spécifiques </a:t>
            </a:r>
            <a:r>
              <a:rPr dirty="0" sz="1800" spc="5"/>
              <a:t>ANC </a:t>
            </a:r>
            <a:r>
              <a:rPr dirty="0" sz="1800" spc="65"/>
              <a:t>(arrêté</a:t>
            </a:r>
            <a:r>
              <a:rPr dirty="0" sz="1800" spc="-200"/>
              <a:t> </a:t>
            </a:r>
            <a:r>
              <a:rPr dirty="0" sz="1800" spc="85"/>
              <a:t>préfectoral)</a:t>
            </a:r>
            <a:endParaRPr sz="1800"/>
          </a:p>
          <a:p>
            <a:pPr marL="128270">
              <a:lnSpc>
                <a:spcPct val="100000"/>
              </a:lnSpc>
              <a:spcBef>
                <a:spcPts val="110"/>
              </a:spcBef>
            </a:pPr>
            <a:r>
              <a:rPr dirty="0" sz="1800" spc="375"/>
              <a:t>&gt;</a:t>
            </a:r>
            <a:r>
              <a:rPr dirty="0" sz="1800" spc="80"/>
              <a:t> </a:t>
            </a:r>
            <a:r>
              <a:rPr dirty="0" sz="1800" spc="90"/>
              <a:t>zone</a:t>
            </a:r>
            <a:r>
              <a:rPr dirty="0" sz="1800" spc="80"/>
              <a:t> </a:t>
            </a:r>
            <a:r>
              <a:rPr dirty="0" sz="1800" spc="375"/>
              <a:t>&lt;</a:t>
            </a:r>
            <a:r>
              <a:rPr dirty="0" sz="1800" spc="85"/>
              <a:t> </a:t>
            </a:r>
            <a:r>
              <a:rPr dirty="0" sz="1800" spc="155"/>
              <a:t>35m</a:t>
            </a:r>
            <a:r>
              <a:rPr dirty="0" sz="1800" spc="80"/>
              <a:t> </a:t>
            </a:r>
            <a:r>
              <a:rPr dirty="0" sz="1800" spc="114"/>
              <a:t>puits</a:t>
            </a:r>
            <a:r>
              <a:rPr dirty="0" sz="1800" spc="80"/>
              <a:t> </a:t>
            </a:r>
            <a:r>
              <a:rPr dirty="0" sz="1800" spc="85"/>
              <a:t>privé</a:t>
            </a:r>
            <a:r>
              <a:rPr dirty="0" sz="1800" spc="75"/>
              <a:t> </a:t>
            </a:r>
            <a:r>
              <a:rPr dirty="0" sz="1800" spc="-120"/>
              <a:t>AEP</a:t>
            </a:r>
            <a:endParaRPr sz="1800"/>
          </a:p>
          <a:p>
            <a:pPr marL="128270">
              <a:lnSpc>
                <a:spcPct val="100000"/>
              </a:lnSpc>
              <a:spcBef>
                <a:spcPts val="105"/>
              </a:spcBef>
            </a:pPr>
            <a:r>
              <a:rPr dirty="0" sz="1800" spc="375"/>
              <a:t>&gt; </a:t>
            </a:r>
            <a:r>
              <a:rPr dirty="0" sz="1800" spc="80"/>
              <a:t>baignade </a:t>
            </a:r>
            <a:r>
              <a:rPr dirty="0" sz="1800" spc="95"/>
              <a:t>et </a:t>
            </a:r>
            <a:r>
              <a:rPr dirty="0" sz="1800" spc="5"/>
              <a:t>ANC </a:t>
            </a:r>
            <a:r>
              <a:rPr dirty="0" sz="1800" spc="70"/>
              <a:t>source </a:t>
            </a:r>
            <a:r>
              <a:rPr dirty="0" sz="1800" spc="125"/>
              <a:t>pollution </a:t>
            </a:r>
            <a:r>
              <a:rPr dirty="0" sz="1800" spc="110"/>
              <a:t>(profil </a:t>
            </a:r>
            <a:r>
              <a:rPr dirty="0" sz="1800" spc="65"/>
              <a:t>de</a:t>
            </a:r>
            <a:r>
              <a:rPr dirty="0" sz="1800" spc="-175"/>
              <a:t> </a:t>
            </a:r>
            <a:r>
              <a:rPr dirty="0" sz="1800" spc="70"/>
              <a:t>baignade)</a:t>
            </a:r>
            <a:endParaRPr sz="1800"/>
          </a:p>
        </p:txBody>
      </p:sp>
      <p:sp>
        <p:nvSpPr>
          <p:cNvPr id="6" name="object 6"/>
          <p:cNvSpPr txBox="1"/>
          <p:nvPr/>
        </p:nvSpPr>
        <p:spPr>
          <a:xfrm>
            <a:off x="901579" y="5072133"/>
            <a:ext cx="8209280" cy="79311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296545" marR="5080" indent="-284480">
              <a:lnSpc>
                <a:spcPct val="89900"/>
              </a:lnSpc>
              <a:spcBef>
                <a:spcPts val="315"/>
              </a:spcBef>
            </a:pPr>
            <a:r>
              <a:rPr dirty="0" sz="1800" spc="375">
                <a:solidFill>
                  <a:srgbClr val="FFA231"/>
                </a:solidFill>
                <a:latin typeface="Arial"/>
                <a:cs typeface="Arial"/>
              </a:rPr>
              <a:t>&gt; </a:t>
            </a:r>
            <a:r>
              <a:rPr dirty="0" sz="1800" spc="60">
                <a:solidFill>
                  <a:srgbClr val="FFA231"/>
                </a:solidFill>
                <a:latin typeface="Arial"/>
                <a:cs typeface="Arial"/>
              </a:rPr>
              <a:t>Zone </a:t>
            </a:r>
            <a:r>
              <a:rPr dirty="0" sz="1800" spc="-10">
                <a:solidFill>
                  <a:srgbClr val="FFA231"/>
                </a:solidFill>
                <a:latin typeface="Arial"/>
                <a:cs typeface="Arial"/>
              </a:rPr>
              <a:t>à </a:t>
            </a:r>
            <a:r>
              <a:rPr dirty="0" sz="1800" spc="55">
                <a:solidFill>
                  <a:srgbClr val="FFA231"/>
                </a:solidFill>
                <a:latin typeface="Arial"/>
                <a:cs typeface="Arial"/>
              </a:rPr>
              <a:t>usage </a:t>
            </a:r>
            <a:r>
              <a:rPr dirty="0" sz="1800" spc="70">
                <a:solidFill>
                  <a:srgbClr val="FFA231"/>
                </a:solidFill>
                <a:latin typeface="Arial"/>
                <a:cs typeface="Arial"/>
              </a:rPr>
              <a:t>sensible </a:t>
            </a:r>
            <a:r>
              <a:rPr dirty="0" sz="1800" spc="60">
                <a:solidFill>
                  <a:srgbClr val="FFA231"/>
                </a:solidFill>
                <a:latin typeface="Arial"/>
                <a:cs typeface="Arial"/>
              </a:rPr>
              <a:t>(captage </a:t>
            </a:r>
            <a:r>
              <a:rPr dirty="0" sz="1800" spc="-80">
                <a:solidFill>
                  <a:srgbClr val="FFA231"/>
                </a:solidFill>
                <a:latin typeface="Arial"/>
                <a:cs typeface="Arial"/>
              </a:rPr>
              <a:t>AEP, </a:t>
            </a:r>
            <a:r>
              <a:rPr dirty="0" sz="1800" spc="90">
                <a:solidFill>
                  <a:srgbClr val="FFA231"/>
                </a:solidFill>
                <a:latin typeface="Arial"/>
                <a:cs typeface="Arial"/>
              </a:rPr>
              <a:t>conchyliculture, pisciculture,  </a:t>
            </a:r>
            <a:r>
              <a:rPr dirty="0" sz="1800" spc="85">
                <a:solidFill>
                  <a:srgbClr val="FFA231"/>
                </a:solidFill>
                <a:latin typeface="Arial"/>
                <a:cs typeface="Arial"/>
              </a:rPr>
              <a:t>cressiculture, </a:t>
            </a:r>
            <a:r>
              <a:rPr dirty="0" sz="1800" spc="55">
                <a:solidFill>
                  <a:srgbClr val="FFA231"/>
                </a:solidFill>
                <a:latin typeface="Arial"/>
                <a:cs typeface="Arial"/>
              </a:rPr>
              <a:t>pêche </a:t>
            </a:r>
            <a:r>
              <a:rPr dirty="0" sz="1800" spc="-10">
                <a:solidFill>
                  <a:srgbClr val="FFA231"/>
                </a:solidFill>
                <a:latin typeface="Arial"/>
                <a:cs typeface="Arial"/>
              </a:rPr>
              <a:t>à </a:t>
            </a:r>
            <a:r>
              <a:rPr dirty="0" sz="1800" spc="95">
                <a:solidFill>
                  <a:srgbClr val="FFA231"/>
                </a:solidFill>
                <a:latin typeface="Arial"/>
                <a:cs typeface="Arial"/>
              </a:rPr>
              <a:t>pied, </a:t>
            </a:r>
            <a:r>
              <a:rPr dirty="0" sz="1800" spc="85">
                <a:solidFill>
                  <a:srgbClr val="FFA231"/>
                </a:solidFill>
                <a:latin typeface="Arial"/>
                <a:cs typeface="Arial"/>
              </a:rPr>
              <a:t>baignade, </a:t>
            </a:r>
            <a:r>
              <a:rPr dirty="0" sz="1800" spc="80">
                <a:solidFill>
                  <a:srgbClr val="FFA231"/>
                </a:solidFill>
                <a:latin typeface="Arial"/>
                <a:cs typeface="Arial"/>
              </a:rPr>
              <a:t>activités </a:t>
            </a:r>
            <a:r>
              <a:rPr dirty="0" sz="1800" spc="85">
                <a:solidFill>
                  <a:srgbClr val="FFA231"/>
                </a:solidFill>
                <a:latin typeface="Arial"/>
                <a:cs typeface="Arial"/>
              </a:rPr>
              <a:t>nautiques) </a:t>
            </a:r>
            <a:r>
              <a:rPr dirty="0" sz="1800" spc="20">
                <a:solidFill>
                  <a:srgbClr val="FFA231"/>
                </a:solidFill>
                <a:latin typeface="Arial"/>
                <a:cs typeface="Arial"/>
              </a:rPr>
              <a:t>avec </a:t>
            </a:r>
            <a:r>
              <a:rPr dirty="0" sz="1800" spc="110">
                <a:solidFill>
                  <a:srgbClr val="FFA231"/>
                </a:solidFill>
                <a:latin typeface="Arial"/>
                <a:cs typeface="Arial"/>
              </a:rPr>
              <a:t>impact  </a:t>
            </a:r>
            <a:r>
              <a:rPr dirty="0" sz="1800" spc="85">
                <a:solidFill>
                  <a:srgbClr val="FFA231"/>
                </a:solidFill>
                <a:latin typeface="Arial"/>
                <a:cs typeface="Arial"/>
              </a:rPr>
              <a:t>possible </a:t>
            </a:r>
            <a:r>
              <a:rPr dirty="0" sz="1800" spc="65">
                <a:solidFill>
                  <a:srgbClr val="FFA231"/>
                </a:solidFill>
                <a:latin typeface="Arial"/>
                <a:cs typeface="Arial"/>
              </a:rPr>
              <a:t>de l’ANC (arrêté </a:t>
            </a:r>
            <a:r>
              <a:rPr dirty="0" sz="1800" spc="105">
                <a:solidFill>
                  <a:srgbClr val="FFA231"/>
                </a:solidFill>
                <a:latin typeface="Arial"/>
                <a:cs typeface="Arial"/>
              </a:rPr>
              <a:t>communal </a:t>
            </a:r>
            <a:r>
              <a:rPr dirty="0" sz="1800" spc="110">
                <a:solidFill>
                  <a:srgbClr val="FFA231"/>
                </a:solidFill>
                <a:latin typeface="Arial"/>
                <a:cs typeface="Arial"/>
              </a:rPr>
              <a:t>ou</a:t>
            </a:r>
            <a:r>
              <a:rPr dirty="0" sz="1800" spc="12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85">
                <a:solidFill>
                  <a:srgbClr val="FFA231"/>
                </a:solidFill>
                <a:latin typeface="Arial"/>
                <a:cs typeface="Arial"/>
              </a:rPr>
              <a:t>préfectoral)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928227" y="380"/>
            <a:ext cx="216535" cy="260350"/>
          </a:xfrm>
          <a:custGeom>
            <a:avLst/>
            <a:gdLst/>
            <a:ahLst/>
            <a:cxnLst/>
            <a:rect l="l" t="t" r="r" b="b"/>
            <a:pathLst>
              <a:path w="216534" h="260350">
                <a:moveTo>
                  <a:pt x="0" y="0"/>
                </a:moveTo>
                <a:lnTo>
                  <a:pt x="0" y="260222"/>
                </a:lnTo>
                <a:lnTo>
                  <a:pt x="216407" y="260222"/>
                </a:lnTo>
                <a:lnTo>
                  <a:pt x="21640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8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928227" y="0"/>
            <a:ext cx="216535" cy="13335"/>
          </a:xfrm>
          <a:custGeom>
            <a:avLst/>
            <a:gdLst/>
            <a:ahLst/>
            <a:cxnLst/>
            <a:rect l="l" t="t" r="r" b="b"/>
            <a:pathLst>
              <a:path w="216534" h="13335">
                <a:moveTo>
                  <a:pt x="0" y="12953"/>
                </a:moveTo>
                <a:lnTo>
                  <a:pt x="216420" y="12953"/>
                </a:lnTo>
                <a:lnTo>
                  <a:pt x="216420" y="0"/>
                </a:lnTo>
                <a:lnTo>
                  <a:pt x="0" y="0"/>
                </a:lnTo>
                <a:lnTo>
                  <a:pt x="0" y="12953"/>
                </a:lnTo>
                <a:close/>
              </a:path>
            </a:pathLst>
          </a:custGeom>
          <a:solidFill>
            <a:srgbClr val="00C9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37408" y="0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3"/>
                </a:lnTo>
              </a:path>
            </a:pathLst>
          </a:custGeom>
          <a:ln w="14478">
            <a:solidFill>
              <a:srgbClr val="0085B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928227" y="253365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 h="0">
                <a:moveTo>
                  <a:pt x="0" y="0"/>
                </a:moveTo>
                <a:lnTo>
                  <a:pt x="216420" y="0"/>
                </a:lnTo>
              </a:path>
            </a:pathLst>
          </a:custGeom>
          <a:ln w="14477">
            <a:solidFill>
              <a:srgbClr val="009E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935091" y="0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3"/>
                </a:lnTo>
              </a:path>
            </a:pathLst>
          </a:custGeom>
          <a:ln w="13728">
            <a:solidFill>
              <a:srgbClr val="00DA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965577" y="59435"/>
            <a:ext cx="140970" cy="140335"/>
          </a:xfrm>
          <a:custGeom>
            <a:avLst/>
            <a:gdLst/>
            <a:ahLst/>
            <a:cxnLst/>
            <a:rect l="l" t="t" r="r" b="b"/>
            <a:pathLst>
              <a:path w="140970" h="140335">
                <a:moveTo>
                  <a:pt x="140970" y="140208"/>
                </a:moveTo>
                <a:lnTo>
                  <a:pt x="140970" y="0"/>
                </a:lnTo>
                <a:lnTo>
                  <a:pt x="0" y="70866"/>
                </a:lnTo>
                <a:lnTo>
                  <a:pt x="140970" y="140208"/>
                </a:lnTo>
                <a:close/>
              </a:path>
            </a:pathLst>
          </a:custGeom>
          <a:solidFill>
            <a:srgbClr val="0085B7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720" y="275313"/>
            <a:ext cx="7788909" cy="650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100" spc="220"/>
              <a:t>Zoom</a:t>
            </a:r>
            <a:r>
              <a:rPr dirty="0" sz="4100" spc="220"/>
              <a:t> </a:t>
            </a:r>
            <a:r>
              <a:rPr dirty="0" sz="4100" spc="210"/>
              <a:t>sur</a:t>
            </a:r>
            <a:r>
              <a:rPr dirty="0" sz="4100" spc="210"/>
              <a:t> </a:t>
            </a:r>
            <a:r>
              <a:rPr dirty="0" sz="4100" spc="185"/>
              <a:t>quelques</a:t>
            </a:r>
            <a:r>
              <a:rPr dirty="0" sz="4100" spc="60"/>
              <a:t> </a:t>
            </a:r>
            <a:r>
              <a:rPr dirty="0" sz="4100" spc="250"/>
              <a:t>définitions</a:t>
            </a:r>
            <a:endParaRPr sz="4100"/>
          </a:p>
        </p:txBody>
      </p:sp>
      <p:sp>
        <p:nvSpPr>
          <p:cNvPr id="3" name="object 3"/>
          <p:cNvSpPr txBox="1"/>
          <p:nvPr/>
        </p:nvSpPr>
        <p:spPr>
          <a:xfrm>
            <a:off x="444379" y="1345183"/>
            <a:ext cx="137160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latin typeface="Times New Roman"/>
                <a:cs typeface="Times New Roman"/>
              </a:rPr>
              <a:t>•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379" y="2956051"/>
            <a:ext cx="137160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latin typeface="Times New Roman"/>
                <a:cs typeface="Times New Roman"/>
              </a:rPr>
              <a:t>•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5742" y="1306735"/>
            <a:ext cx="8150225" cy="2663825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2500" spc="55">
                <a:solidFill>
                  <a:srgbClr val="FFA231"/>
                </a:solidFill>
                <a:latin typeface="Arial"/>
                <a:cs typeface="Arial"/>
              </a:rPr>
              <a:t>Risque </a:t>
            </a:r>
            <a:r>
              <a:rPr dirty="0" sz="2500" spc="50">
                <a:solidFill>
                  <a:srgbClr val="FFA231"/>
                </a:solidFill>
                <a:latin typeface="Arial"/>
                <a:cs typeface="Arial"/>
              </a:rPr>
              <a:t>avéré </a:t>
            </a:r>
            <a:r>
              <a:rPr dirty="0" sz="2500" spc="170">
                <a:solidFill>
                  <a:srgbClr val="FFA231"/>
                </a:solidFill>
                <a:latin typeface="Arial"/>
                <a:cs typeface="Arial"/>
              </a:rPr>
              <a:t>pour</a:t>
            </a:r>
            <a:r>
              <a:rPr dirty="0" sz="2500" spc="229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145">
                <a:solidFill>
                  <a:srgbClr val="FFA231"/>
                </a:solidFill>
                <a:latin typeface="Arial"/>
                <a:cs typeface="Arial"/>
              </a:rPr>
              <a:t>l’environnement</a:t>
            </a:r>
            <a:endParaRPr sz="2500">
              <a:latin typeface="Arial"/>
              <a:cs typeface="Arial"/>
            </a:endParaRPr>
          </a:p>
          <a:p>
            <a:pPr marL="412750" marR="5080" indent="-284480">
              <a:lnSpc>
                <a:spcPct val="100000"/>
              </a:lnSpc>
              <a:spcBef>
                <a:spcPts val="325"/>
              </a:spcBef>
            </a:pPr>
            <a:r>
              <a:rPr dirty="0" sz="1800" spc="375">
                <a:solidFill>
                  <a:srgbClr val="FFA231"/>
                </a:solidFill>
                <a:latin typeface="Arial"/>
                <a:cs typeface="Arial"/>
              </a:rPr>
              <a:t>&gt; </a:t>
            </a:r>
            <a:r>
              <a:rPr dirty="0" sz="1800" spc="100">
                <a:solidFill>
                  <a:srgbClr val="FFA231"/>
                </a:solidFill>
                <a:latin typeface="Arial"/>
                <a:cs typeface="Arial"/>
              </a:rPr>
              <a:t>installation incomplète </a:t>
            </a:r>
            <a:r>
              <a:rPr dirty="0" sz="1800" spc="110">
                <a:solidFill>
                  <a:srgbClr val="FFA231"/>
                </a:solidFill>
                <a:latin typeface="Arial"/>
                <a:cs typeface="Arial"/>
              </a:rPr>
              <a:t>ou </a:t>
            </a:r>
            <a:r>
              <a:rPr dirty="0" sz="1800" spc="100">
                <a:solidFill>
                  <a:srgbClr val="FFA231"/>
                </a:solidFill>
                <a:latin typeface="Arial"/>
                <a:cs typeface="Arial"/>
              </a:rPr>
              <a:t>significativement </a:t>
            </a:r>
            <a:r>
              <a:rPr dirty="0" sz="1800" spc="110">
                <a:solidFill>
                  <a:srgbClr val="FFA231"/>
                </a:solidFill>
                <a:latin typeface="Arial"/>
                <a:cs typeface="Arial"/>
              </a:rPr>
              <a:t>sous-dimensionnée </a:t>
            </a:r>
            <a:r>
              <a:rPr dirty="0" sz="1800" spc="114">
                <a:solidFill>
                  <a:srgbClr val="FFA231"/>
                </a:solidFill>
                <a:latin typeface="Arial"/>
                <a:cs typeface="Arial"/>
              </a:rPr>
              <a:t>ou  </a:t>
            </a:r>
            <a:r>
              <a:rPr dirty="0" sz="1800" spc="90">
                <a:solidFill>
                  <a:srgbClr val="FFA231"/>
                </a:solidFill>
                <a:latin typeface="Arial"/>
                <a:cs typeface="Arial"/>
              </a:rPr>
              <a:t>présentant </a:t>
            </a:r>
            <a:r>
              <a:rPr dirty="0" sz="1800" spc="50">
                <a:solidFill>
                  <a:srgbClr val="FFA231"/>
                </a:solidFill>
                <a:latin typeface="Arial"/>
                <a:cs typeface="Arial"/>
              </a:rPr>
              <a:t>des </a:t>
            </a:r>
            <a:r>
              <a:rPr dirty="0" sz="1800" spc="100">
                <a:solidFill>
                  <a:srgbClr val="FFA231"/>
                </a:solidFill>
                <a:latin typeface="Arial"/>
                <a:cs typeface="Arial"/>
              </a:rPr>
              <a:t>dysfonctionnements </a:t>
            </a:r>
            <a:r>
              <a:rPr dirty="0" sz="1800" spc="90">
                <a:solidFill>
                  <a:srgbClr val="FFA231"/>
                </a:solidFill>
                <a:latin typeface="Arial"/>
                <a:cs typeface="Arial"/>
              </a:rPr>
              <a:t>majeurs, </a:t>
            </a:r>
            <a:r>
              <a:rPr dirty="0" sz="1800" spc="80">
                <a:solidFill>
                  <a:srgbClr val="FFA231"/>
                </a:solidFill>
                <a:latin typeface="Arial"/>
                <a:cs typeface="Arial"/>
              </a:rPr>
              <a:t>située </a:t>
            </a:r>
            <a:r>
              <a:rPr dirty="0" sz="1800" spc="65">
                <a:solidFill>
                  <a:srgbClr val="FFA231"/>
                </a:solidFill>
                <a:latin typeface="Arial"/>
                <a:cs typeface="Arial"/>
              </a:rPr>
              <a:t>dans </a:t>
            </a:r>
            <a:r>
              <a:rPr dirty="0" sz="1800" spc="80">
                <a:solidFill>
                  <a:srgbClr val="FFA231"/>
                </a:solidFill>
                <a:latin typeface="Arial"/>
                <a:cs typeface="Arial"/>
              </a:rPr>
              <a:t>une </a:t>
            </a:r>
            <a:r>
              <a:rPr dirty="0" sz="1800" spc="95">
                <a:solidFill>
                  <a:srgbClr val="FFA231"/>
                </a:solidFill>
                <a:latin typeface="Arial"/>
                <a:cs typeface="Arial"/>
              </a:rPr>
              <a:t>zone </a:t>
            </a:r>
            <a:r>
              <a:rPr dirty="0" sz="1800" spc="-10">
                <a:solidFill>
                  <a:srgbClr val="FFA231"/>
                </a:solidFill>
                <a:latin typeface="Arial"/>
                <a:cs typeface="Arial"/>
              </a:rPr>
              <a:t>à  </a:t>
            </a:r>
            <a:r>
              <a:rPr dirty="0" sz="1800" spc="80">
                <a:solidFill>
                  <a:srgbClr val="FFA231"/>
                </a:solidFill>
                <a:latin typeface="Arial"/>
                <a:cs typeface="Arial"/>
              </a:rPr>
              <a:t>enjeu </a:t>
            </a:r>
            <a:r>
              <a:rPr dirty="0" sz="1800" spc="95">
                <a:solidFill>
                  <a:srgbClr val="FFA231"/>
                </a:solidFill>
                <a:latin typeface="Arial"/>
                <a:cs typeface="Arial"/>
              </a:rPr>
              <a:t>environnemental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500" spc="75">
                <a:solidFill>
                  <a:srgbClr val="FFA231"/>
                </a:solidFill>
                <a:latin typeface="Arial"/>
                <a:cs typeface="Arial"/>
              </a:rPr>
              <a:t>Zone </a:t>
            </a:r>
            <a:r>
              <a:rPr dirty="0" sz="2500" spc="-10">
                <a:solidFill>
                  <a:srgbClr val="FFA231"/>
                </a:solidFill>
                <a:latin typeface="Arial"/>
                <a:cs typeface="Arial"/>
              </a:rPr>
              <a:t>à </a:t>
            </a:r>
            <a:r>
              <a:rPr dirty="0" sz="2500" spc="110">
                <a:solidFill>
                  <a:srgbClr val="FFA231"/>
                </a:solidFill>
                <a:latin typeface="Arial"/>
                <a:cs typeface="Arial"/>
              </a:rPr>
              <a:t>enjeu</a:t>
            </a:r>
            <a:r>
              <a:rPr dirty="0" sz="2500" spc="27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125">
                <a:solidFill>
                  <a:srgbClr val="FFA231"/>
                </a:solidFill>
                <a:latin typeface="Arial"/>
                <a:cs typeface="Arial"/>
              </a:rPr>
              <a:t>environnemental</a:t>
            </a:r>
            <a:endParaRPr sz="2500">
              <a:latin typeface="Arial"/>
              <a:cs typeface="Arial"/>
            </a:endParaRPr>
          </a:p>
          <a:p>
            <a:pPr marL="412750" marR="55244" indent="-284480">
              <a:lnSpc>
                <a:spcPct val="100000"/>
              </a:lnSpc>
              <a:spcBef>
                <a:spcPts val="325"/>
              </a:spcBef>
            </a:pPr>
            <a:r>
              <a:rPr dirty="0" sz="1800" spc="375">
                <a:solidFill>
                  <a:srgbClr val="FFA231"/>
                </a:solidFill>
                <a:latin typeface="Arial"/>
                <a:cs typeface="Arial"/>
              </a:rPr>
              <a:t>&gt; </a:t>
            </a:r>
            <a:r>
              <a:rPr dirty="0" sz="1800" spc="80">
                <a:solidFill>
                  <a:srgbClr val="FFA231"/>
                </a:solidFill>
                <a:latin typeface="Arial"/>
                <a:cs typeface="Arial"/>
              </a:rPr>
              <a:t>zones </a:t>
            </a:r>
            <a:r>
              <a:rPr dirty="0" sz="1800" spc="95">
                <a:solidFill>
                  <a:srgbClr val="FFA231"/>
                </a:solidFill>
                <a:latin typeface="Arial"/>
                <a:cs typeface="Arial"/>
              </a:rPr>
              <a:t>identifiées </a:t>
            </a:r>
            <a:r>
              <a:rPr dirty="0" sz="1800" spc="90">
                <a:solidFill>
                  <a:srgbClr val="FFA231"/>
                </a:solidFill>
                <a:latin typeface="Arial"/>
                <a:cs typeface="Arial"/>
              </a:rPr>
              <a:t>par </a:t>
            </a:r>
            <a:r>
              <a:rPr dirty="0" sz="1800" spc="-90">
                <a:solidFill>
                  <a:srgbClr val="FFA231"/>
                </a:solidFill>
                <a:latin typeface="Arial"/>
                <a:cs typeface="Arial"/>
              </a:rPr>
              <a:t>SDAGE </a:t>
            </a:r>
            <a:r>
              <a:rPr dirty="0" sz="1800" spc="114">
                <a:solidFill>
                  <a:srgbClr val="FFA231"/>
                </a:solidFill>
                <a:latin typeface="Arial"/>
                <a:cs typeface="Arial"/>
              </a:rPr>
              <a:t>ou </a:t>
            </a:r>
            <a:r>
              <a:rPr dirty="0" sz="1800" spc="-120">
                <a:solidFill>
                  <a:srgbClr val="FFA231"/>
                </a:solidFill>
                <a:latin typeface="Arial"/>
                <a:cs typeface="Arial"/>
              </a:rPr>
              <a:t>SAGE </a:t>
            </a:r>
            <a:r>
              <a:rPr dirty="0" sz="1800" spc="114">
                <a:solidFill>
                  <a:srgbClr val="FFA231"/>
                </a:solidFill>
                <a:latin typeface="Arial"/>
                <a:cs typeface="Arial"/>
              </a:rPr>
              <a:t>démontrant </a:t>
            </a:r>
            <a:r>
              <a:rPr dirty="0" sz="1800" spc="105">
                <a:solidFill>
                  <a:srgbClr val="FFA231"/>
                </a:solidFill>
                <a:latin typeface="Arial"/>
                <a:cs typeface="Arial"/>
              </a:rPr>
              <a:t>contamination </a:t>
            </a:r>
            <a:r>
              <a:rPr dirty="0" sz="1800" spc="55">
                <a:solidFill>
                  <a:srgbClr val="FFA231"/>
                </a:solidFill>
                <a:latin typeface="Arial"/>
                <a:cs typeface="Arial"/>
              </a:rPr>
              <a:t>des  </a:t>
            </a:r>
            <a:r>
              <a:rPr dirty="0" sz="1800" spc="-85">
                <a:solidFill>
                  <a:srgbClr val="FFA231"/>
                </a:solidFill>
                <a:latin typeface="Arial"/>
                <a:cs typeface="Arial"/>
              </a:rPr>
              <a:t>ME </a:t>
            </a:r>
            <a:r>
              <a:rPr dirty="0" sz="1800" spc="90">
                <a:solidFill>
                  <a:srgbClr val="FFA231"/>
                </a:solidFill>
                <a:latin typeface="Arial"/>
                <a:cs typeface="Arial"/>
              </a:rPr>
              <a:t>par</a:t>
            </a:r>
            <a:r>
              <a:rPr dirty="0" sz="1800" spc="-17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10">
                <a:solidFill>
                  <a:srgbClr val="FFA231"/>
                </a:solidFill>
                <a:latin typeface="Arial"/>
                <a:cs typeface="Arial"/>
              </a:rPr>
              <a:t>ANC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928227" y="380"/>
            <a:ext cx="216535" cy="260350"/>
          </a:xfrm>
          <a:custGeom>
            <a:avLst/>
            <a:gdLst/>
            <a:ahLst/>
            <a:cxnLst/>
            <a:rect l="l" t="t" r="r" b="b"/>
            <a:pathLst>
              <a:path w="216534" h="260350">
                <a:moveTo>
                  <a:pt x="0" y="0"/>
                </a:moveTo>
                <a:lnTo>
                  <a:pt x="0" y="260222"/>
                </a:lnTo>
                <a:lnTo>
                  <a:pt x="216407" y="260222"/>
                </a:lnTo>
                <a:lnTo>
                  <a:pt x="21640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8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928227" y="0"/>
            <a:ext cx="216535" cy="13335"/>
          </a:xfrm>
          <a:custGeom>
            <a:avLst/>
            <a:gdLst/>
            <a:ahLst/>
            <a:cxnLst/>
            <a:rect l="l" t="t" r="r" b="b"/>
            <a:pathLst>
              <a:path w="216534" h="13335">
                <a:moveTo>
                  <a:pt x="0" y="12953"/>
                </a:moveTo>
                <a:lnTo>
                  <a:pt x="216420" y="12953"/>
                </a:lnTo>
                <a:lnTo>
                  <a:pt x="216420" y="0"/>
                </a:lnTo>
                <a:lnTo>
                  <a:pt x="0" y="0"/>
                </a:lnTo>
                <a:lnTo>
                  <a:pt x="0" y="12953"/>
                </a:lnTo>
                <a:close/>
              </a:path>
            </a:pathLst>
          </a:custGeom>
          <a:solidFill>
            <a:srgbClr val="00C9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37408" y="0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3"/>
                </a:lnTo>
              </a:path>
            </a:pathLst>
          </a:custGeom>
          <a:ln w="14478">
            <a:solidFill>
              <a:srgbClr val="0085B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928227" y="253365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 h="0">
                <a:moveTo>
                  <a:pt x="0" y="0"/>
                </a:moveTo>
                <a:lnTo>
                  <a:pt x="216420" y="0"/>
                </a:lnTo>
              </a:path>
            </a:pathLst>
          </a:custGeom>
          <a:ln w="14477">
            <a:solidFill>
              <a:srgbClr val="009E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935091" y="0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3"/>
                </a:lnTo>
              </a:path>
            </a:pathLst>
          </a:custGeom>
          <a:ln w="13728">
            <a:solidFill>
              <a:srgbClr val="00DA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965577" y="59435"/>
            <a:ext cx="140970" cy="140335"/>
          </a:xfrm>
          <a:custGeom>
            <a:avLst/>
            <a:gdLst/>
            <a:ahLst/>
            <a:cxnLst/>
            <a:rect l="l" t="t" r="r" b="b"/>
            <a:pathLst>
              <a:path w="140970" h="140335">
                <a:moveTo>
                  <a:pt x="140970" y="140208"/>
                </a:moveTo>
                <a:lnTo>
                  <a:pt x="140970" y="0"/>
                </a:lnTo>
                <a:lnTo>
                  <a:pt x="0" y="70866"/>
                </a:lnTo>
                <a:lnTo>
                  <a:pt x="140970" y="140208"/>
                </a:lnTo>
                <a:close/>
              </a:path>
            </a:pathLst>
          </a:custGeom>
          <a:solidFill>
            <a:srgbClr val="0085B7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720" y="275313"/>
            <a:ext cx="7788909" cy="650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100" spc="220"/>
              <a:t>Zoom</a:t>
            </a:r>
            <a:r>
              <a:rPr dirty="0" sz="4100" spc="220"/>
              <a:t> </a:t>
            </a:r>
            <a:r>
              <a:rPr dirty="0" sz="4100" spc="210"/>
              <a:t>sur</a:t>
            </a:r>
            <a:r>
              <a:rPr dirty="0" sz="4100" spc="210"/>
              <a:t> </a:t>
            </a:r>
            <a:r>
              <a:rPr dirty="0" sz="4100" spc="185"/>
              <a:t>quelques</a:t>
            </a:r>
            <a:r>
              <a:rPr dirty="0" sz="4100" spc="60"/>
              <a:t> </a:t>
            </a:r>
            <a:r>
              <a:rPr dirty="0" sz="4100" spc="250"/>
              <a:t>définitions</a:t>
            </a:r>
            <a:endParaRPr sz="4100"/>
          </a:p>
        </p:txBody>
      </p:sp>
      <p:sp>
        <p:nvSpPr>
          <p:cNvPr id="3" name="object 3"/>
          <p:cNvSpPr txBox="1"/>
          <p:nvPr/>
        </p:nvSpPr>
        <p:spPr>
          <a:xfrm>
            <a:off x="444379" y="1033525"/>
            <a:ext cx="137160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latin typeface="Times New Roman"/>
                <a:cs typeface="Times New Roman"/>
              </a:rPr>
              <a:t>•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579" y="995077"/>
            <a:ext cx="7599680" cy="1094105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69215">
              <a:lnSpc>
                <a:spcPct val="100000"/>
              </a:lnSpc>
              <a:spcBef>
                <a:spcPts val="545"/>
              </a:spcBef>
            </a:pPr>
            <a:r>
              <a:rPr dirty="0" sz="2500" spc="120">
                <a:solidFill>
                  <a:srgbClr val="FFA231"/>
                </a:solidFill>
                <a:latin typeface="Arial"/>
                <a:cs typeface="Arial"/>
              </a:rPr>
              <a:t>Installations</a:t>
            </a:r>
            <a:r>
              <a:rPr dirty="0" sz="2500" spc="11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180">
                <a:solidFill>
                  <a:srgbClr val="FFA231"/>
                </a:solidFill>
                <a:latin typeface="Arial"/>
                <a:cs typeface="Arial"/>
              </a:rPr>
              <a:t>non-conformes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800" spc="375">
                <a:solidFill>
                  <a:srgbClr val="FFA231"/>
                </a:solidFill>
                <a:latin typeface="Arial"/>
                <a:cs typeface="Arial"/>
              </a:rPr>
              <a:t>&gt; </a:t>
            </a:r>
            <a:r>
              <a:rPr dirty="0" sz="1800" spc="95">
                <a:solidFill>
                  <a:srgbClr val="FFA231"/>
                </a:solidFill>
                <a:latin typeface="Arial"/>
                <a:cs typeface="Arial"/>
              </a:rPr>
              <a:t>installations </a:t>
            </a:r>
            <a:r>
              <a:rPr dirty="0" sz="1800" spc="90">
                <a:solidFill>
                  <a:srgbClr val="FFA231"/>
                </a:solidFill>
                <a:latin typeface="Arial"/>
                <a:cs typeface="Arial"/>
              </a:rPr>
              <a:t>présentant </a:t>
            </a:r>
            <a:r>
              <a:rPr dirty="0" sz="1800" spc="55">
                <a:solidFill>
                  <a:srgbClr val="FFA231"/>
                </a:solidFill>
                <a:latin typeface="Arial"/>
                <a:cs typeface="Arial"/>
              </a:rPr>
              <a:t>des </a:t>
            </a:r>
            <a:r>
              <a:rPr dirty="0" sz="1800" spc="80">
                <a:solidFill>
                  <a:srgbClr val="FFA231"/>
                </a:solidFill>
                <a:latin typeface="Arial"/>
                <a:cs typeface="Arial"/>
              </a:rPr>
              <a:t>dangers </a:t>
            </a:r>
            <a:r>
              <a:rPr dirty="0" sz="1800" spc="125">
                <a:solidFill>
                  <a:srgbClr val="FFA231"/>
                </a:solidFill>
                <a:latin typeface="Arial"/>
                <a:cs typeface="Arial"/>
              </a:rPr>
              <a:t>pour </a:t>
            </a:r>
            <a:r>
              <a:rPr dirty="0" sz="1800" spc="55">
                <a:solidFill>
                  <a:srgbClr val="FFA231"/>
                </a:solidFill>
                <a:latin typeface="Arial"/>
                <a:cs typeface="Arial"/>
              </a:rPr>
              <a:t>la </a:t>
            </a:r>
            <a:r>
              <a:rPr dirty="0" sz="1800" spc="60">
                <a:solidFill>
                  <a:srgbClr val="FFA231"/>
                </a:solidFill>
                <a:latin typeface="Arial"/>
                <a:cs typeface="Arial"/>
              </a:rPr>
              <a:t>santé </a:t>
            </a:r>
            <a:r>
              <a:rPr dirty="0" sz="1800" spc="55">
                <a:solidFill>
                  <a:srgbClr val="FFA231"/>
                </a:solidFill>
                <a:latin typeface="Arial"/>
                <a:cs typeface="Arial"/>
              </a:rPr>
              <a:t>des</a:t>
            </a:r>
            <a:r>
              <a:rPr dirty="0" sz="1800" spc="-16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75">
                <a:solidFill>
                  <a:srgbClr val="FFA231"/>
                </a:solidFill>
                <a:latin typeface="Arial"/>
                <a:cs typeface="Arial"/>
              </a:rPr>
              <a:t>personnes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800" spc="375">
                <a:solidFill>
                  <a:srgbClr val="FFA231"/>
                </a:solidFill>
                <a:latin typeface="Arial"/>
                <a:cs typeface="Arial"/>
              </a:rPr>
              <a:t>&gt; </a:t>
            </a:r>
            <a:r>
              <a:rPr dirty="0" sz="1800" spc="95">
                <a:solidFill>
                  <a:srgbClr val="FFA231"/>
                </a:solidFill>
                <a:latin typeface="Arial"/>
                <a:cs typeface="Arial"/>
              </a:rPr>
              <a:t>installations </a:t>
            </a:r>
            <a:r>
              <a:rPr dirty="0" sz="1800" spc="90">
                <a:solidFill>
                  <a:srgbClr val="FFA231"/>
                </a:solidFill>
                <a:latin typeface="Arial"/>
                <a:cs typeface="Arial"/>
              </a:rPr>
              <a:t>présentant </a:t>
            </a:r>
            <a:r>
              <a:rPr dirty="0" sz="1800" spc="120">
                <a:solidFill>
                  <a:srgbClr val="FFA231"/>
                </a:solidFill>
                <a:latin typeface="Arial"/>
                <a:cs typeface="Arial"/>
              </a:rPr>
              <a:t>un </a:t>
            </a:r>
            <a:r>
              <a:rPr dirty="0" sz="1800" spc="90">
                <a:solidFill>
                  <a:srgbClr val="FFA231"/>
                </a:solidFill>
                <a:latin typeface="Arial"/>
                <a:cs typeface="Arial"/>
              </a:rPr>
              <a:t>risque </a:t>
            </a:r>
            <a:r>
              <a:rPr dirty="0" sz="1800" spc="40">
                <a:solidFill>
                  <a:srgbClr val="FFA231"/>
                </a:solidFill>
                <a:latin typeface="Arial"/>
                <a:cs typeface="Arial"/>
              </a:rPr>
              <a:t>avéré </a:t>
            </a:r>
            <a:r>
              <a:rPr dirty="0" sz="1800" spc="65">
                <a:solidFill>
                  <a:srgbClr val="FFA231"/>
                </a:solidFill>
                <a:latin typeface="Arial"/>
                <a:cs typeface="Arial"/>
              </a:rPr>
              <a:t>de </a:t>
            </a:r>
            <a:r>
              <a:rPr dirty="0" sz="1800" spc="125">
                <a:solidFill>
                  <a:srgbClr val="FFA231"/>
                </a:solidFill>
                <a:latin typeface="Arial"/>
                <a:cs typeface="Arial"/>
              </a:rPr>
              <a:t>pollution</a:t>
            </a:r>
            <a:r>
              <a:rPr dirty="0" sz="1800" spc="-204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70">
                <a:solidFill>
                  <a:srgbClr val="FFA231"/>
                </a:solidFill>
                <a:latin typeface="Arial"/>
                <a:cs typeface="Arial"/>
              </a:rPr>
              <a:t>de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379" y="3162554"/>
            <a:ext cx="137160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latin typeface="Times New Roman"/>
                <a:cs typeface="Times New Roman"/>
              </a:rPr>
              <a:t>•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379" y="4764278"/>
            <a:ext cx="137160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latin typeface="Times New Roman"/>
                <a:cs typeface="Times New Roman"/>
              </a:rPr>
              <a:t>•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579" y="2022602"/>
            <a:ext cx="8197215" cy="434911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450850">
              <a:lnSpc>
                <a:spcPct val="100000"/>
              </a:lnSpc>
              <a:spcBef>
                <a:spcPts val="420"/>
              </a:spcBef>
            </a:pPr>
            <a:r>
              <a:rPr dirty="0" sz="1800" spc="110">
                <a:solidFill>
                  <a:srgbClr val="FFA231"/>
                </a:solidFill>
                <a:latin typeface="Arial"/>
                <a:cs typeface="Arial"/>
              </a:rPr>
              <a:t>l’environnement</a:t>
            </a:r>
            <a:endParaRPr sz="1800">
              <a:latin typeface="Arial"/>
              <a:cs typeface="Arial"/>
            </a:endParaRPr>
          </a:p>
          <a:p>
            <a:pPr marL="450850" marR="5080" indent="-438784">
              <a:lnSpc>
                <a:spcPct val="100000"/>
              </a:lnSpc>
              <a:spcBef>
                <a:spcPts val="325"/>
              </a:spcBef>
            </a:pPr>
            <a:r>
              <a:rPr dirty="0" sz="1800" spc="375">
                <a:solidFill>
                  <a:srgbClr val="FFA231"/>
                </a:solidFill>
                <a:latin typeface="Arial"/>
                <a:cs typeface="Arial"/>
              </a:rPr>
              <a:t>&gt; </a:t>
            </a:r>
            <a:r>
              <a:rPr dirty="0" sz="1800" spc="95">
                <a:solidFill>
                  <a:srgbClr val="FFA231"/>
                </a:solidFill>
                <a:latin typeface="Arial"/>
                <a:cs typeface="Arial"/>
              </a:rPr>
              <a:t>installations incomplètes </a:t>
            </a:r>
            <a:r>
              <a:rPr dirty="0" sz="1800" spc="110">
                <a:solidFill>
                  <a:srgbClr val="FFA231"/>
                </a:solidFill>
                <a:latin typeface="Arial"/>
                <a:cs typeface="Arial"/>
              </a:rPr>
              <a:t>ou </a:t>
            </a:r>
            <a:r>
              <a:rPr dirty="0" sz="1800" spc="100">
                <a:solidFill>
                  <a:srgbClr val="FFA231"/>
                </a:solidFill>
                <a:latin typeface="Arial"/>
                <a:cs typeface="Arial"/>
              </a:rPr>
              <a:t>significativement </a:t>
            </a:r>
            <a:r>
              <a:rPr dirty="0" sz="1800" spc="105">
                <a:solidFill>
                  <a:srgbClr val="FFA231"/>
                </a:solidFill>
                <a:latin typeface="Arial"/>
                <a:cs typeface="Arial"/>
              </a:rPr>
              <a:t>sous-dimensionnées</a:t>
            </a:r>
            <a:r>
              <a:rPr dirty="0" sz="1800" spc="-28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114">
                <a:solidFill>
                  <a:srgbClr val="FFA231"/>
                </a:solidFill>
                <a:latin typeface="Arial"/>
                <a:cs typeface="Arial"/>
              </a:rPr>
              <a:t>ou  </a:t>
            </a:r>
            <a:r>
              <a:rPr dirty="0" sz="1800" spc="90">
                <a:solidFill>
                  <a:srgbClr val="FFA231"/>
                </a:solidFill>
                <a:latin typeface="Arial"/>
                <a:cs typeface="Arial"/>
              </a:rPr>
              <a:t>présentant </a:t>
            </a:r>
            <a:r>
              <a:rPr dirty="0" sz="1800" spc="50">
                <a:solidFill>
                  <a:srgbClr val="FFA231"/>
                </a:solidFill>
                <a:latin typeface="Arial"/>
                <a:cs typeface="Arial"/>
              </a:rPr>
              <a:t>des </a:t>
            </a:r>
            <a:r>
              <a:rPr dirty="0" sz="1800" spc="100">
                <a:solidFill>
                  <a:srgbClr val="FFA231"/>
                </a:solidFill>
                <a:latin typeface="Arial"/>
                <a:cs typeface="Arial"/>
              </a:rPr>
              <a:t>dysfonctionnements</a:t>
            </a:r>
            <a:r>
              <a:rPr dirty="0" sz="1800" spc="9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90">
                <a:solidFill>
                  <a:srgbClr val="FFA231"/>
                </a:solidFill>
                <a:latin typeface="Arial"/>
                <a:cs typeface="Arial"/>
              </a:rPr>
              <a:t>majeurs</a:t>
            </a:r>
            <a:endParaRPr sz="1800">
              <a:latin typeface="Arial"/>
              <a:cs typeface="Arial"/>
            </a:endParaRPr>
          </a:p>
          <a:p>
            <a:pPr marL="69215">
              <a:lnSpc>
                <a:spcPct val="100000"/>
              </a:lnSpc>
              <a:spcBef>
                <a:spcPts val="2000"/>
              </a:spcBef>
            </a:pPr>
            <a:r>
              <a:rPr dirty="0" sz="2500" spc="120">
                <a:solidFill>
                  <a:srgbClr val="FFA231"/>
                </a:solidFill>
                <a:latin typeface="Arial"/>
                <a:cs typeface="Arial"/>
              </a:rPr>
              <a:t>Installations </a:t>
            </a:r>
            <a:r>
              <a:rPr dirty="0" sz="2500" spc="140">
                <a:solidFill>
                  <a:srgbClr val="FFA231"/>
                </a:solidFill>
                <a:latin typeface="Arial"/>
                <a:cs typeface="Arial"/>
              </a:rPr>
              <a:t>significativement </a:t>
            </a:r>
            <a:r>
              <a:rPr dirty="0" sz="2500" spc="95">
                <a:solidFill>
                  <a:srgbClr val="FFA231"/>
                </a:solidFill>
                <a:latin typeface="Arial"/>
                <a:cs typeface="Arial"/>
              </a:rPr>
              <a:t>sous</a:t>
            </a:r>
            <a:r>
              <a:rPr dirty="0" sz="2500" spc="6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114">
                <a:solidFill>
                  <a:srgbClr val="FFA231"/>
                </a:solidFill>
                <a:latin typeface="Arial"/>
                <a:cs typeface="Arial"/>
              </a:rPr>
              <a:t>dimensionnées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800" spc="375">
                <a:solidFill>
                  <a:srgbClr val="FFA231"/>
                </a:solidFill>
                <a:latin typeface="Arial"/>
                <a:cs typeface="Arial"/>
              </a:rPr>
              <a:t>&gt; </a:t>
            </a:r>
            <a:r>
              <a:rPr dirty="0" sz="1800" spc="95">
                <a:solidFill>
                  <a:srgbClr val="FFA231"/>
                </a:solidFill>
                <a:latin typeface="Arial"/>
                <a:cs typeface="Arial"/>
              </a:rPr>
              <a:t>installations </a:t>
            </a:r>
            <a:r>
              <a:rPr dirty="0" sz="1800" spc="60">
                <a:solidFill>
                  <a:srgbClr val="FFA231"/>
                </a:solidFill>
                <a:latin typeface="Arial"/>
                <a:cs typeface="Arial"/>
              </a:rPr>
              <a:t>neuve </a:t>
            </a:r>
            <a:r>
              <a:rPr dirty="0" sz="1800" spc="65">
                <a:solidFill>
                  <a:srgbClr val="FFA231"/>
                </a:solidFill>
                <a:latin typeface="Arial"/>
                <a:cs typeface="Arial"/>
              </a:rPr>
              <a:t>: </a:t>
            </a:r>
            <a:r>
              <a:rPr dirty="0" sz="1800" spc="75">
                <a:solidFill>
                  <a:srgbClr val="FFA231"/>
                </a:solidFill>
                <a:latin typeface="Arial"/>
                <a:cs typeface="Arial"/>
              </a:rPr>
              <a:t>respect </a:t>
            </a:r>
            <a:r>
              <a:rPr dirty="0" sz="1800" spc="-100">
                <a:solidFill>
                  <a:srgbClr val="FFA231"/>
                </a:solidFill>
                <a:latin typeface="Arial"/>
                <a:cs typeface="Arial"/>
              </a:rPr>
              <a:t>EH </a:t>
            </a:r>
            <a:r>
              <a:rPr dirty="0" sz="1800" spc="-10">
                <a:solidFill>
                  <a:srgbClr val="FFA231"/>
                </a:solidFill>
                <a:latin typeface="Arial"/>
                <a:cs typeface="Arial"/>
              </a:rPr>
              <a:t>=PP </a:t>
            </a:r>
            <a:r>
              <a:rPr dirty="0" sz="1800" spc="80">
                <a:solidFill>
                  <a:srgbClr val="FFA231"/>
                </a:solidFill>
                <a:latin typeface="Arial"/>
                <a:cs typeface="Arial"/>
              </a:rPr>
              <a:t>(adaptations </a:t>
            </a:r>
            <a:r>
              <a:rPr dirty="0" sz="1800" spc="75">
                <a:solidFill>
                  <a:srgbClr val="FFA231"/>
                </a:solidFill>
                <a:latin typeface="Arial"/>
                <a:cs typeface="Arial"/>
              </a:rPr>
              <a:t>possibles </a:t>
            </a:r>
            <a:r>
              <a:rPr dirty="0" sz="1800" spc="70">
                <a:solidFill>
                  <a:srgbClr val="FFA231"/>
                </a:solidFill>
                <a:latin typeface="Arial"/>
                <a:cs typeface="Arial"/>
              </a:rPr>
              <a:t>si</a:t>
            </a:r>
            <a:r>
              <a:rPr dirty="0" sz="1800" spc="-229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100">
                <a:solidFill>
                  <a:srgbClr val="FFA231"/>
                </a:solidFill>
                <a:latin typeface="Arial"/>
                <a:cs typeface="Arial"/>
              </a:rPr>
              <a:t>justifié)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800" spc="375">
                <a:solidFill>
                  <a:srgbClr val="FFA231"/>
                </a:solidFill>
                <a:latin typeface="Arial"/>
                <a:cs typeface="Arial"/>
              </a:rPr>
              <a:t>&gt; </a:t>
            </a:r>
            <a:r>
              <a:rPr dirty="0" sz="1800" spc="100">
                <a:solidFill>
                  <a:srgbClr val="FFA231"/>
                </a:solidFill>
                <a:latin typeface="Arial"/>
                <a:cs typeface="Arial"/>
              </a:rPr>
              <a:t>installation </a:t>
            </a:r>
            <a:r>
              <a:rPr dirty="0" sz="1800" spc="95">
                <a:solidFill>
                  <a:srgbClr val="FFA231"/>
                </a:solidFill>
                <a:latin typeface="Arial"/>
                <a:cs typeface="Arial"/>
              </a:rPr>
              <a:t>existante </a:t>
            </a:r>
            <a:r>
              <a:rPr dirty="0" sz="1800" spc="65">
                <a:solidFill>
                  <a:srgbClr val="FFA231"/>
                </a:solidFill>
                <a:latin typeface="Arial"/>
                <a:cs typeface="Arial"/>
              </a:rPr>
              <a:t>: </a:t>
            </a:r>
            <a:r>
              <a:rPr dirty="0" sz="1800" spc="155">
                <a:solidFill>
                  <a:srgbClr val="FFA231"/>
                </a:solidFill>
                <a:latin typeface="Arial"/>
                <a:cs typeface="Arial"/>
              </a:rPr>
              <a:t>flux </a:t>
            </a:r>
            <a:r>
              <a:rPr dirty="0" sz="1800" spc="65">
                <a:solidFill>
                  <a:srgbClr val="FFA231"/>
                </a:solidFill>
                <a:latin typeface="Arial"/>
                <a:cs typeface="Arial"/>
              </a:rPr>
              <a:t>de </a:t>
            </a:r>
            <a:r>
              <a:rPr dirty="0" sz="1800" spc="125">
                <a:solidFill>
                  <a:srgbClr val="FFA231"/>
                </a:solidFill>
                <a:latin typeface="Arial"/>
                <a:cs typeface="Arial"/>
              </a:rPr>
              <a:t>pollution </a:t>
            </a:r>
            <a:r>
              <a:rPr dirty="0" sz="1800" spc="-10">
                <a:solidFill>
                  <a:srgbClr val="FFA231"/>
                </a:solidFill>
                <a:latin typeface="Arial"/>
                <a:cs typeface="Arial"/>
              </a:rPr>
              <a:t>à </a:t>
            </a:r>
            <a:r>
              <a:rPr dirty="0" sz="1800" spc="110">
                <a:solidFill>
                  <a:srgbClr val="FFA231"/>
                </a:solidFill>
                <a:latin typeface="Arial"/>
                <a:cs typeface="Arial"/>
              </a:rPr>
              <a:t>traiter </a:t>
            </a:r>
            <a:r>
              <a:rPr dirty="0" sz="1800" spc="440">
                <a:solidFill>
                  <a:srgbClr val="FFA231"/>
                </a:solidFill>
                <a:latin typeface="Arial"/>
                <a:cs typeface="Arial"/>
              </a:rPr>
              <a:t>/</a:t>
            </a:r>
            <a:r>
              <a:rPr dirty="0" sz="1800" spc="-19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60">
                <a:solidFill>
                  <a:srgbClr val="FFA231"/>
                </a:solidFill>
                <a:latin typeface="Arial"/>
                <a:cs typeface="Arial"/>
              </a:rPr>
              <a:t>capacité </a:t>
            </a:r>
            <a:r>
              <a:rPr dirty="0" sz="1800" spc="100">
                <a:solidFill>
                  <a:srgbClr val="FFA231"/>
                </a:solidFill>
                <a:latin typeface="Arial"/>
                <a:cs typeface="Arial"/>
              </a:rPr>
              <a:t>installation</a:t>
            </a:r>
            <a:endParaRPr sz="1800">
              <a:latin typeface="Arial"/>
              <a:cs typeface="Arial"/>
            </a:endParaRPr>
          </a:p>
          <a:p>
            <a:pPr marL="231775">
              <a:lnSpc>
                <a:spcPct val="100000"/>
              </a:lnSpc>
              <a:spcBef>
                <a:spcPts val="215"/>
              </a:spcBef>
              <a:tabLst>
                <a:tab pos="3286125" algn="l"/>
              </a:tabLst>
            </a:pPr>
            <a:r>
              <a:rPr dirty="0" sz="1900" spc="2925" i="1">
                <a:solidFill>
                  <a:srgbClr val="FFA231"/>
                </a:solidFill>
                <a:latin typeface="Wingdings"/>
                <a:cs typeface="Wingdings"/>
              </a:rPr>
              <a:t>€</a:t>
            </a:r>
            <a:r>
              <a:rPr dirty="0" sz="1900" spc="150" i="1">
                <a:solidFill>
                  <a:srgbClr val="FFA231"/>
                </a:solidFill>
                <a:latin typeface="Times New Roman"/>
                <a:cs typeface="Times New Roman"/>
              </a:rPr>
              <a:t> </a:t>
            </a:r>
            <a:r>
              <a:rPr dirty="0" sz="1900" spc="15" i="1">
                <a:solidFill>
                  <a:srgbClr val="FFA231"/>
                </a:solidFill>
                <a:latin typeface="Arial"/>
                <a:cs typeface="Arial"/>
              </a:rPr>
              <a:t>sous</a:t>
            </a:r>
            <a:r>
              <a:rPr dirty="0" sz="1900" spc="95" i="1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900" spc="50" i="1">
                <a:solidFill>
                  <a:srgbClr val="FFA231"/>
                </a:solidFill>
                <a:latin typeface="Arial"/>
                <a:cs typeface="Arial"/>
              </a:rPr>
              <a:t>dimensionnement	</a:t>
            </a:r>
            <a:r>
              <a:rPr dirty="0" sz="1900" spc="70" i="1">
                <a:solidFill>
                  <a:srgbClr val="FFA231"/>
                </a:solidFill>
                <a:latin typeface="Arial"/>
                <a:cs typeface="Arial"/>
              </a:rPr>
              <a:t>significatif </a:t>
            </a:r>
            <a:r>
              <a:rPr dirty="0" sz="1900" spc="40" i="1">
                <a:solidFill>
                  <a:srgbClr val="FFA231"/>
                </a:solidFill>
                <a:latin typeface="Arial"/>
                <a:cs typeface="Arial"/>
              </a:rPr>
              <a:t>: </a:t>
            </a:r>
            <a:r>
              <a:rPr dirty="0" sz="1900" spc="70" i="1">
                <a:solidFill>
                  <a:srgbClr val="FFA231"/>
                </a:solidFill>
                <a:latin typeface="Arial"/>
                <a:cs typeface="Arial"/>
              </a:rPr>
              <a:t>ratio </a:t>
            </a:r>
            <a:r>
              <a:rPr dirty="0" sz="1900" spc="10" i="1">
                <a:solidFill>
                  <a:srgbClr val="FFA231"/>
                </a:solidFill>
                <a:latin typeface="Arial"/>
                <a:cs typeface="Arial"/>
              </a:rPr>
              <a:t>de </a:t>
            </a:r>
            <a:r>
              <a:rPr dirty="0" sz="1900" spc="80" i="1">
                <a:solidFill>
                  <a:srgbClr val="FFA231"/>
                </a:solidFill>
                <a:latin typeface="Arial"/>
                <a:cs typeface="Arial"/>
              </a:rPr>
              <a:t>1 </a:t>
            </a:r>
            <a:r>
              <a:rPr dirty="0" sz="1900" spc="-65" i="1">
                <a:solidFill>
                  <a:srgbClr val="FFA231"/>
                </a:solidFill>
                <a:latin typeface="Arial"/>
                <a:cs typeface="Arial"/>
              </a:rPr>
              <a:t>à</a:t>
            </a:r>
            <a:r>
              <a:rPr dirty="0" sz="1900" spc="60" i="1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900" spc="80" i="1">
                <a:solidFill>
                  <a:srgbClr val="FFA231"/>
                </a:solidFill>
                <a:latin typeface="Arial"/>
                <a:cs typeface="Arial"/>
              </a:rPr>
              <a:t>2</a:t>
            </a:r>
            <a:endParaRPr sz="1900">
              <a:latin typeface="Arial"/>
              <a:cs typeface="Arial"/>
            </a:endParaRPr>
          </a:p>
          <a:p>
            <a:pPr marL="69215">
              <a:lnSpc>
                <a:spcPct val="100000"/>
              </a:lnSpc>
              <a:spcBef>
                <a:spcPts val="2145"/>
              </a:spcBef>
            </a:pPr>
            <a:r>
              <a:rPr dirty="0" sz="2500" spc="135">
                <a:solidFill>
                  <a:srgbClr val="FFA231"/>
                </a:solidFill>
                <a:latin typeface="Arial"/>
                <a:cs typeface="Arial"/>
              </a:rPr>
              <a:t>Dysfonctionnement</a:t>
            </a:r>
            <a:r>
              <a:rPr dirty="0" sz="2500" spc="11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140">
                <a:solidFill>
                  <a:srgbClr val="FFA231"/>
                </a:solidFill>
                <a:latin typeface="Arial"/>
                <a:cs typeface="Arial"/>
              </a:rPr>
              <a:t>majeur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sz="1800" spc="375">
                <a:solidFill>
                  <a:srgbClr val="FFA231"/>
                </a:solidFill>
                <a:latin typeface="Arial"/>
                <a:cs typeface="Arial"/>
              </a:rPr>
              <a:t>&gt; </a:t>
            </a:r>
            <a:r>
              <a:rPr dirty="0" sz="1800" spc="120">
                <a:solidFill>
                  <a:srgbClr val="FFA231"/>
                </a:solidFill>
                <a:latin typeface="Arial"/>
                <a:cs typeface="Arial"/>
              </a:rPr>
              <a:t>un </a:t>
            </a:r>
            <a:r>
              <a:rPr dirty="0" sz="1800" spc="55">
                <a:solidFill>
                  <a:srgbClr val="FFA231"/>
                </a:solidFill>
                <a:latin typeface="Arial"/>
                <a:cs typeface="Arial"/>
              </a:rPr>
              <a:t>des </a:t>
            </a:r>
            <a:r>
              <a:rPr dirty="0" sz="1800" spc="85">
                <a:solidFill>
                  <a:srgbClr val="FFA231"/>
                </a:solidFill>
                <a:latin typeface="Arial"/>
                <a:cs typeface="Arial"/>
              </a:rPr>
              <a:t>éléments </a:t>
            </a:r>
            <a:r>
              <a:rPr dirty="0" sz="1800" spc="60">
                <a:solidFill>
                  <a:srgbClr val="FFA231"/>
                </a:solidFill>
                <a:latin typeface="Arial"/>
                <a:cs typeface="Arial"/>
              </a:rPr>
              <a:t>ne </a:t>
            </a:r>
            <a:r>
              <a:rPr dirty="0" sz="1800" spc="130">
                <a:solidFill>
                  <a:srgbClr val="FFA231"/>
                </a:solidFill>
                <a:latin typeface="Arial"/>
                <a:cs typeface="Arial"/>
              </a:rPr>
              <a:t>remplit </a:t>
            </a:r>
            <a:r>
              <a:rPr dirty="0" sz="1800" spc="50">
                <a:solidFill>
                  <a:srgbClr val="FFA231"/>
                </a:solidFill>
                <a:latin typeface="Arial"/>
                <a:cs typeface="Arial"/>
              </a:rPr>
              <a:t>pas </a:t>
            </a:r>
            <a:r>
              <a:rPr dirty="0" sz="1800" spc="125">
                <a:solidFill>
                  <a:srgbClr val="FFA231"/>
                </a:solidFill>
                <a:latin typeface="Arial"/>
                <a:cs typeface="Arial"/>
              </a:rPr>
              <a:t>du </a:t>
            </a:r>
            <a:r>
              <a:rPr dirty="0" sz="1800" spc="145">
                <a:solidFill>
                  <a:srgbClr val="FFA231"/>
                </a:solidFill>
                <a:latin typeface="Arial"/>
                <a:cs typeface="Arial"/>
              </a:rPr>
              <a:t>tout </a:t>
            </a:r>
            <a:r>
              <a:rPr dirty="0" sz="1800" spc="5">
                <a:solidFill>
                  <a:srgbClr val="FFA231"/>
                </a:solidFill>
                <a:latin typeface="Arial"/>
                <a:cs typeface="Arial"/>
              </a:rPr>
              <a:t>sa</a:t>
            </a:r>
            <a:r>
              <a:rPr dirty="0" sz="1800" spc="-32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114">
                <a:solidFill>
                  <a:srgbClr val="FFA231"/>
                </a:solidFill>
                <a:latin typeface="Arial"/>
                <a:cs typeface="Arial"/>
              </a:rPr>
              <a:t>fonction</a:t>
            </a:r>
            <a:endParaRPr sz="1800">
              <a:latin typeface="Arial"/>
              <a:cs typeface="Arial"/>
            </a:endParaRPr>
          </a:p>
          <a:p>
            <a:pPr marL="450215" marR="137160" indent="-219075">
              <a:lnSpc>
                <a:spcPts val="2160"/>
              </a:lnSpc>
              <a:spcBef>
                <a:spcPts val="395"/>
              </a:spcBef>
            </a:pPr>
            <a:r>
              <a:rPr dirty="0" sz="1900" spc="2925" i="1">
                <a:solidFill>
                  <a:srgbClr val="FFA231"/>
                </a:solidFill>
                <a:latin typeface="Wingdings"/>
                <a:cs typeface="Wingdings"/>
              </a:rPr>
              <a:t>€</a:t>
            </a:r>
            <a:r>
              <a:rPr dirty="0" sz="1900" spc="270" i="1">
                <a:solidFill>
                  <a:srgbClr val="FFA231"/>
                </a:solidFill>
                <a:latin typeface="Times New Roman"/>
                <a:cs typeface="Times New Roman"/>
              </a:rPr>
              <a:t> </a:t>
            </a:r>
            <a:r>
              <a:rPr dirty="0" sz="1900" spc="55" i="1">
                <a:solidFill>
                  <a:srgbClr val="FFA231"/>
                </a:solidFill>
                <a:latin typeface="Arial"/>
                <a:cs typeface="Arial"/>
              </a:rPr>
              <a:t>ex </a:t>
            </a:r>
            <a:r>
              <a:rPr dirty="0" sz="1900" spc="40" i="1">
                <a:solidFill>
                  <a:srgbClr val="FFA231"/>
                </a:solidFill>
                <a:latin typeface="Arial"/>
                <a:cs typeface="Arial"/>
              </a:rPr>
              <a:t>: </a:t>
            </a:r>
            <a:r>
              <a:rPr dirty="0" sz="1900" spc="15" i="1">
                <a:solidFill>
                  <a:srgbClr val="FFA231"/>
                </a:solidFill>
                <a:latin typeface="Arial"/>
                <a:cs typeface="Arial"/>
              </a:rPr>
              <a:t>fosse </a:t>
            </a:r>
            <a:r>
              <a:rPr dirty="0" sz="1900" spc="20" i="1">
                <a:solidFill>
                  <a:srgbClr val="FFA231"/>
                </a:solidFill>
                <a:latin typeface="Arial"/>
                <a:cs typeface="Arial"/>
              </a:rPr>
              <a:t>ayant </a:t>
            </a:r>
            <a:r>
              <a:rPr dirty="0" sz="1900" spc="55" i="1">
                <a:solidFill>
                  <a:srgbClr val="FFA231"/>
                </a:solidFill>
                <a:latin typeface="Arial"/>
                <a:cs typeface="Arial"/>
              </a:rPr>
              <a:t>perdu </a:t>
            </a:r>
            <a:r>
              <a:rPr dirty="0" sz="1900" spc="30" i="1">
                <a:solidFill>
                  <a:srgbClr val="FFA231"/>
                </a:solidFill>
                <a:latin typeface="Arial"/>
                <a:cs typeface="Arial"/>
              </a:rPr>
              <a:t>son </a:t>
            </a:r>
            <a:r>
              <a:rPr dirty="0" sz="1900" spc="35" i="1">
                <a:solidFill>
                  <a:srgbClr val="FFA231"/>
                </a:solidFill>
                <a:latin typeface="Arial"/>
                <a:cs typeface="Arial"/>
              </a:rPr>
              <a:t>étanchéité, </a:t>
            </a:r>
            <a:r>
              <a:rPr dirty="0" sz="1900" spc="75" i="1">
                <a:solidFill>
                  <a:srgbClr val="FFA231"/>
                </a:solidFill>
                <a:latin typeface="Arial"/>
                <a:cs typeface="Arial"/>
              </a:rPr>
              <a:t>moteur </a:t>
            </a:r>
            <a:r>
              <a:rPr dirty="0" sz="1900" spc="10" i="1">
                <a:solidFill>
                  <a:srgbClr val="FFA231"/>
                </a:solidFill>
                <a:latin typeface="Arial"/>
                <a:cs typeface="Arial"/>
              </a:rPr>
              <a:t>de </a:t>
            </a:r>
            <a:r>
              <a:rPr dirty="0" sz="1900" spc="65" i="1">
                <a:solidFill>
                  <a:srgbClr val="FFA231"/>
                </a:solidFill>
                <a:latin typeface="Arial"/>
                <a:cs typeface="Arial"/>
              </a:rPr>
              <a:t>microstation </a:t>
            </a:r>
            <a:r>
              <a:rPr dirty="0" sz="1900" spc="-1325" i="1">
                <a:solidFill>
                  <a:srgbClr val="FFA231"/>
                </a:solidFill>
                <a:latin typeface="Arial"/>
                <a:cs typeface="Arial"/>
              </a:rPr>
              <a:t>HS </a:t>
            </a:r>
            <a:r>
              <a:rPr dirty="0" sz="1900" spc="-515" i="1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900" spc="55" i="1">
                <a:solidFill>
                  <a:srgbClr val="FFA231"/>
                </a:solidFill>
                <a:latin typeface="Arial"/>
                <a:cs typeface="Arial"/>
              </a:rPr>
              <a:t>ou </a:t>
            </a:r>
            <a:r>
              <a:rPr dirty="0" sz="1900" spc="40" i="1">
                <a:solidFill>
                  <a:srgbClr val="FFA231"/>
                </a:solidFill>
                <a:latin typeface="Arial"/>
                <a:cs typeface="Arial"/>
              </a:rPr>
              <a:t>départs </a:t>
            </a:r>
            <a:r>
              <a:rPr dirty="0" sz="1900" spc="10" i="1">
                <a:solidFill>
                  <a:srgbClr val="FFA231"/>
                </a:solidFill>
                <a:latin typeface="Arial"/>
                <a:cs typeface="Arial"/>
              </a:rPr>
              <a:t>de </a:t>
            </a:r>
            <a:r>
              <a:rPr dirty="0" sz="1900" spc="25" i="1">
                <a:solidFill>
                  <a:srgbClr val="FFA231"/>
                </a:solidFill>
                <a:latin typeface="Arial"/>
                <a:cs typeface="Arial"/>
              </a:rPr>
              <a:t>boues, </a:t>
            </a:r>
            <a:r>
              <a:rPr dirty="0" sz="1900" spc="40" i="1">
                <a:solidFill>
                  <a:srgbClr val="FFA231"/>
                </a:solidFill>
                <a:latin typeface="Arial"/>
                <a:cs typeface="Arial"/>
              </a:rPr>
              <a:t>drains </a:t>
            </a:r>
            <a:r>
              <a:rPr dirty="0" sz="1900" spc="60" i="1">
                <a:solidFill>
                  <a:srgbClr val="FFA231"/>
                </a:solidFill>
                <a:latin typeface="Arial"/>
                <a:cs typeface="Arial"/>
              </a:rPr>
              <a:t>totalement </a:t>
            </a:r>
            <a:r>
              <a:rPr dirty="0" sz="1900" spc="35" i="1">
                <a:solidFill>
                  <a:srgbClr val="FFA231"/>
                </a:solidFill>
                <a:latin typeface="Arial"/>
                <a:cs typeface="Arial"/>
              </a:rPr>
              <a:t>engorgés </a:t>
            </a:r>
            <a:r>
              <a:rPr dirty="0" sz="1900" spc="-35" i="1">
                <a:solidFill>
                  <a:srgbClr val="FFA231"/>
                </a:solidFill>
                <a:latin typeface="Arial"/>
                <a:cs typeface="Arial"/>
              </a:rPr>
              <a:t>avec </a:t>
            </a:r>
            <a:r>
              <a:rPr dirty="0" sz="1900" spc="40" i="1">
                <a:solidFill>
                  <a:srgbClr val="FFA231"/>
                </a:solidFill>
                <a:latin typeface="Arial"/>
                <a:cs typeface="Arial"/>
              </a:rPr>
              <a:t>remontée </a:t>
            </a:r>
            <a:r>
              <a:rPr dirty="0" sz="1900" spc="10" i="1">
                <a:solidFill>
                  <a:srgbClr val="FFA231"/>
                </a:solidFill>
                <a:latin typeface="Arial"/>
                <a:cs typeface="Arial"/>
              </a:rPr>
              <a:t>en  </a:t>
            </a:r>
            <a:r>
              <a:rPr dirty="0" sz="1900" spc="25" i="1">
                <a:solidFill>
                  <a:srgbClr val="FFA231"/>
                </a:solidFill>
                <a:latin typeface="Arial"/>
                <a:cs typeface="Arial"/>
              </a:rPr>
              <a:t>surface,</a:t>
            </a:r>
            <a:r>
              <a:rPr dirty="0" sz="1900" spc="50" i="1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900" spc="-100" i="1">
                <a:solidFill>
                  <a:srgbClr val="FFA231"/>
                </a:solidFill>
                <a:latin typeface="Arial"/>
                <a:cs typeface="Arial"/>
              </a:rPr>
              <a:t>…</a:t>
            </a:r>
            <a:endParaRPr sz="19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928227" y="380"/>
            <a:ext cx="216535" cy="260350"/>
          </a:xfrm>
          <a:custGeom>
            <a:avLst/>
            <a:gdLst/>
            <a:ahLst/>
            <a:cxnLst/>
            <a:rect l="l" t="t" r="r" b="b"/>
            <a:pathLst>
              <a:path w="216534" h="260350">
                <a:moveTo>
                  <a:pt x="0" y="0"/>
                </a:moveTo>
                <a:lnTo>
                  <a:pt x="0" y="260222"/>
                </a:lnTo>
                <a:lnTo>
                  <a:pt x="216407" y="260222"/>
                </a:lnTo>
                <a:lnTo>
                  <a:pt x="21640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8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928227" y="0"/>
            <a:ext cx="216535" cy="13335"/>
          </a:xfrm>
          <a:custGeom>
            <a:avLst/>
            <a:gdLst/>
            <a:ahLst/>
            <a:cxnLst/>
            <a:rect l="l" t="t" r="r" b="b"/>
            <a:pathLst>
              <a:path w="216534" h="13335">
                <a:moveTo>
                  <a:pt x="0" y="12953"/>
                </a:moveTo>
                <a:lnTo>
                  <a:pt x="216420" y="12953"/>
                </a:lnTo>
                <a:lnTo>
                  <a:pt x="216420" y="0"/>
                </a:lnTo>
                <a:lnTo>
                  <a:pt x="0" y="0"/>
                </a:lnTo>
                <a:lnTo>
                  <a:pt x="0" y="12953"/>
                </a:lnTo>
                <a:close/>
              </a:path>
            </a:pathLst>
          </a:custGeom>
          <a:solidFill>
            <a:srgbClr val="00C9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37408" y="0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3"/>
                </a:lnTo>
              </a:path>
            </a:pathLst>
          </a:custGeom>
          <a:ln w="14478">
            <a:solidFill>
              <a:srgbClr val="0085B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928227" y="253365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 h="0">
                <a:moveTo>
                  <a:pt x="0" y="0"/>
                </a:moveTo>
                <a:lnTo>
                  <a:pt x="216420" y="0"/>
                </a:lnTo>
              </a:path>
            </a:pathLst>
          </a:custGeom>
          <a:ln w="14477">
            <a:solidFill>
              <a:srgbClr val="009E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935091" y="0"/>
            <a:ext cx="0" cy="260985"/>
          </a:xfrm>
          <a:custGeom>
            <a:avLst/>
            <a:gdLst/>
            <a:ahLst/>
            <a:cxnLst/>
            <a:rect l="l" t="t" r="r" b="b"/>
            <a:pathLst>
              <a:path w="0" h="260985">
                <a:moveTo>
                  <a:pt x="0" y="0"/>
                </a:moveTo>
                <a:lnTo>
                  <a:pt x="0" y="260603"/>
                </a:lnTo>
              </a:path>
            </a:pathLst>
          </a:custGeom>
          <a:ln w="13728">
            <a:solidFill>
              <a:srgbClr val="00DA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965577" y="59435"/>
            <a:ext cx="140970" cy="140335"/>
          </a:xfrm>
          <a:custGeom>
            <a:avLst/>
            <a:gdLst/>
            <a:ahLst/>
            <a:cxnLst/>
            <a:rect l="l" t="t" r="r" b="b"/>
            <a:pathLst>
              <a:path w="140970" h="140335">
                <a:moveTo>
                  <a:pt x="140970" y="140208"/>
                </a:moveTo>
                <a:lnTo>
                  <a:pt x="140970" y="0"/>
                </a:lnTo>
                <a:lnTo>
                  <a:pt x="0" y="70866"/>
                </a:lnTo>
                <a:lnTo>
                  <a:pt x="140970" y="140208"/>
                </a:lnTo>
                <a:close/>
              </a:path>
            </a:pathLst>
          </a:custGeom>
          <a:solidFill>
            <a:srgbClr val="0085B7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7458" y="150368"/>
            <a:ext cx="307022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10"/>
              <a:t>Prioriser</a:t>
            </a:r>
            <a:r>
              <a:rPr dirty="0" spc="75"/>
              <a:t> </a:t>
            </a:r>
            <a:r>
              <a:rPr dirty="0" spc="180"/>
              <a:t>l’action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8571" y="657848"/>
            <a:ext cx="8587740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125">
                <a:latin typeface="Arial"/>
                <a:cs typeface="Arial"/>
              </a:rPr>
              <a:t>3.</a:t>
            </a:r>
            <a:r>
              <a:rPr dirty="0" sz="2100" spc="125">
                <a:latin typeface="Arial"/>
                <a:cs typeface="Arial"/>
              </a:rPr>
              <a:t> </a:t>
            </a:r>
            <a:r>
              <a:rPr dirty="0" sz="2100" spc="95">
                <a:latin typeface="Arial"/>
                <a:cs typeface="Arial"/>
              </a:rPr>
              <a:t>Profiter</a:t>
            </a:r>
            <a:r>
              <a:rPr dirty="0" sz="2100" spc="95">
                <a:latin typeface="Arial"/>
                <a:cs typeface="Arial"/>
              </a:rPr>
              <a:t> </a:t>
            </a:r>
            <a:r>
              <a:rPr dirty="0" sz="2100" spc="65">
                <a:latin typeface="Arial"/>
                <a:cs typeface="Arial"/>
              </a:rPr>
              <a:t>des</a:t>
            </a:r>
            <a:r>
              <a:rPr dirty="0" sz="2100" spc="65">
                <a:latin typeface="Arial"/>
                <a:cs typeface="Arial"/>
              </a:rPr>
              <a:t> </a:t>
            </a:r>
            <a:r>
              <a:rPr dirty="0" sz="2100" spc="70">
                <a:latin typeface="Arial"/>
                <a:cs typeface="Arial"/>
              </a:rPr>
              <a:t>ventes</a:t>
            </a:r>
            <a:r>
              <a:rPr dirty="0" sz="2100" spc="70">
                <a:latin typeface="Arial"/>
                <a:cs typeface="Arial"/>
              </a:rPr>
              <a:t> </a:t>
            </a:r>
            <a:r>
              <a:rPr dirty="0" sz="2100" spc="150">
                <a:latin typeface="Arial"/>
                <a:cs typeface="Arial"/>
              </a:rPr>
              <a:t>pour</a:t>
            </a:r>
            <a:r>
              <a:rPr dirty="0" sz="2100" spc="150">
                <a:latin typeface="Arial"/>
                <a:cs typeface="Arial"/>
              </a:rPr>
              <a:t> </a:t>
            </a:r>
            <a:r>
              <a:rPr dirty="0" sz="2100" spc="65">
                <a:latin typeface="Arial"/>
                <a:cs typeface="Arial"/>
              </a:rPr>
              <a:t>accélérer</a:t>
            </a:r>
            <a:r>
              <a:rPr dirty="0" sz="2100" spc="65">
                <a:latin typeface="Arial"/>
                <a:cs typeface="Arial"/>
              </a:rPr>
              <a:t> </a:t>
            </a:r>
            <a:r>
              <a:rPr dirty="0" sz="2100" spc="75">
                <a:latin typeface="Arial"/>
                <a:cs typeface="Arial"/>
              </a:rPr>
              <a:t>le</a:t>
            </a:r>
            <a:r>
              <a:rPr dirty="0" sz="2100" spc="75">
                <a:latin typeface="Arial"/>
                <a:cs typeface="Arial"/>
              </a:rPr>
              <a:t> </a:t>
            </a:r>
            <a:r>
              <a:rPr dirty="0" sz="2100" spc="130">
                <a:latin typeface="Arial"/>
                <a:cs typeface="Arial"/>
              </a:rPr>
              <a:t>rythme</a:t>
            </a:r>
            <a:r>
              <a:rPr dirty="0" sz="2100" spc="130">
                <a:latin typeface="Arial"/>
                <a:cs typeface="Arial"/>
              </a:rPr>
              <a:t> </a:t>
            </a:r>
            <a:r>
              <a:rPr dirty="0" sz="2100" spc="65">
                <a:latin typeface="Arial"/>
                <a:cs typeface="Arial"/>
              </a:rPr>
              <a:t>des</a:t>
            </a:r>
            <a:r>
              <a:rPr dirty="0" sz="2100" spc="30">
                <a:latin typeface="Arial"/>
                <a:cs typeface="Arial"/>
              </a:rPr>
              <a:t> </a:t>
            </a:r>
            <a:r>
              <a:rPr dirty="0" sz="2100" spc="120">
                <a:latin typeface="Arial"/>
                <a:cs typeface="Arial"/>
              </a:rPr>
              <a:t>réhabilitations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3009" y="1150821"/>
            <a:ext cx="3741420" cy="1760220"/>
          </a:xfrm>
          <a:prstGeom prst="rect">
            <a:avLst/>
          </a:prstGeom>
        </p:spPr>
        <p:txBody>
          <a:bodyPr wrap="square" lIns="0" tIns="117475" rIns="0" bIns="0" rtlCol="0" vert="horz">
            <a:spAutoFit/>
          </a:bodyPr>
          <a:lstStyle/>
          <a:p>
            <a:pPr marL="622935">
              <a:lnSpc>
                <a:spcPct val="100000"/>
              </a:lnSpc>
              <a:spcBef>
                <a:spcPts val="925"/>
              </a:spcBef>
            </a:pPr>
            <a:r>
              <a:rPr dirty="0" sz="2500" spc="80">
                <a:solidFill>
                  <a:srgbClr val="FFA231"/>
                </a:solidFill>
                <a:latin typeface="Arial"/>
                <a:cs typeface="Arial"/>
              </a:rPr>
              <a:t>Loi </a:t>
            </a:r>
            <a:r>
              <a:rPr dirty="0" sz="2500" spc="65">
                <a:solidFill>
                  <a:srgbClr val="FFA231"/>
                </a:solidFill>
                <a:latin typeface="Arial"/>
                <a:cs typeface="Arial"/>
              </a:rPr>
              <a:t>Grenelle</a:t>
            </a:r>
            <a:r>
              <a:rPr dirty="0" sz="2500" spc="9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190">
                <a:solidFill>
                  <a:srgbClr val="FFA231"/>
                </a:solidFill>
                <a:latin typeface="Arial"/>
                <a:cs typeface="Arial"/>
              </a:rPr>
              <a:t>2</a:t>
            </a:r>
            <a:endParaRPr sz="2500">
              <a:latin typeface="Arial"/>
              <a:cs typeface="Arial"/>
            </a:endParaRPr>
          </a:p>
          <a:p>
            <a:pPr marL="296545" marR="106680" indent="-283845">
              <a:lnSpc>
                <a:spcPct val="100000"/>
              </a:lnSpc>
              <a:spcBef>
                <a:spcPts val="590"/>
              </a:spcBef>
              <a:buClr>
                <a:srgbClr val="808080"/>
              </a:buClr>
              <a:buFont typeface="Wingdings"/>
              <a:buChar char=""/>
              <a:tabLst>
                <a:tab pos="296545" algn="l"/>
                <a:tab pos="297180" algn="l"/>
              </a:tabLst>
            </a:pPr>
            <a:r>
              <a:rPr dirty="0" sz="1800" spc="125">
                <a:latin typeface="Arial"/>
                <a:cs typeface="Arial"/>
              </a:rPr>
              <a:t>Non-conformité </a:t>
            </a:r>
            <a:r>
              <a:rPr dirty="0" sz="1800" spc="3025">
                <a:latin typeface="Wingdings"/>
                <a:cs typeface="Wingdings"/>
              </a:rPr>
              <a:t>€</a:t>
            </a:r>
            <a:r>
              <a:rPr dirty="0" sz="1800" spc="15">
                <a:latin typeface="Times New Roman"/>
                <a:cs typeface="Times New Roman"/>
              </a:rPr>
              <a:t> </a:t>
            </a:r>
            <a:r>
              <a:rPr dirty="0" sz="1800" spc="30">
                <a:latin typeface="Arial"/>
                <a:cs typeface="Arial"/>
              </a:rPr>
              <a:t>travaux  </a:t>
            </a:r>
            <a:r>
              <a:rPr dirty="0" sz="1800" spc="45">
                <a:latin typeface="Arial"/>
                <a:cs typeface="Arial"/>
              </a:rPr>
              <a:t>au </a:t>
            </a:r>
            <a:r>
              <a:rPr dirty="0" sz="1800" spc="90">
                <a:latin typeface="Arial"/>
                <a:cs typeface="Arial"/>
              </a:rPr>
              <a:t>plus </a:t>
            </a:r>
            <a:r>
              <a:rPr dirty="0" sz="1800" spc="105">
                <a:latin typeface="Arial"/>
                <a:cs typeface="Arial"/>
              </a:rPr>
              <a:t>tard </a:t>
            </a:r>
            <a:r>
              <a:rPr dirty="0" sz="1800" spc="135">
                <a:latin typeface="Arial"/>
                <a:cs typeface="Arial"/>
              </a:rPr>
              <a:t>1 </a:t>
            </a:r>
            <a:r>
              <a:rPr dirty="0" sz="1800" spc="55">
                <a:latin typeface="Arial"/>
                <a:cs typeface="Arial"/>
              </a:rPr>
              <a:t>an </a:t>
            </a:r>
            <a:r>
              <a:rPr dirty="0" sz="1800" spc="60">
                <a:latin typeface="Arial"/>
                <a:cs typeface="Arial"/>
              </a:rPr>
              <a:t>après </a:t>
            </a:r>
            <a:r>
              <a:rPr dirty="0" sz="1800" spc="55">
                <a:latin typeface="Arial"/>
                <a:cs typeface="Arial"/>
              </a:rPr>
              <a:t>la  </a:t>
            </a:r>
            <a:r>
              <a:rPr dirty="0" sz="1800" spc="70">
                <a:latin typeface="Arial"/>
                <a:cs typeface="Arial"/>
              </a:rPr>
              <a:t>vente</a:t>
            </a:r>
            <a:endParaRPr sz="1800">
              <a:latin typeface="Arial"/>
              <a:cs typeface="Arial"/>
            </a:endParaRPr>
          </a:p>
          <a:p>
            <a:pPr marL="296545" marR="5080" indent="-283845">
              <a:lnSpc>
                <a:spcPct val="100000"/>
              </a:lnSpc>
              <a:spcBef>
                <a:spcPts val="600"/>
              </a:spcBef>
              <a:buClr>
                <a:srgbClr val="808080"/>
              </a:buClr>
              <a:buFont typeface="Wingdings"/>
              <a:buChar char=""/>
              <a:tabLst>
                <a:tab pos="296545" algn="l"/>
                <a:tab pos="297180" algn="l"/>
              </a:tabLst>
            </a:pPr>
            <a:r>
              <a:rPr dirty="0" sz="1800" spc="75">
                <a:latin typeface="Arial"/>
                <a:cs typeface="Arial"/>
              </a:rPr>
              <a:t>Rapport </a:t>
            </a:r>
            <a:r>
              <a:rPr dirty="0" sz="1800" spc="125">
                <a:latin typeface="Arial"/>
                <a:cs typeface="Arial"/>
              </a:rPr>
              <a:t>du </a:t>
            </a:r>
            <a:r>
              <a:rPr dirty="0" sz="1800" spc="-80">
                <a:latin typeface="Arial"/>
                <a:cs typeface="Arial"/>
              </a:rPr>
              <a:t>SPANC </a:t>
            </a:r>
            <a:r>
              <a:rPr dirty="0" sz="1800" spc="-10">
                <a:latin typeface="Arial"/>
                <a:cs typeface="Arial"/>
              </a:rPr>
              <a:t>à </a:t>
            </a:r>
            <a:r>
              <a:rPr dirty="0" sz="1800" spc="80">
                <a:latin typeface="Arial"/>
                <a:cs typeface="Arial"/>
              </a:rPr>
              <a:t>annexer </a:t>
            </a:r>
            <a:r>
              <a:rPr dirty="0" sz="1800" spc="-10">
                <a:latin typeface="Arial"/>
                <a:cs typeface="Arial"/>
              </a:rPr>
              <a:t>à  </a:t>
            </a:r>
            <a:r>
              <a:rPr dirty="0" sz="1800" spc="75">
                <a:latin typeface="Arial"/>
                <a:cs typeface="Arial"/>
              </a:rPr>
              <a:t>l’acte </a:t>
            </a:r>
            <a:r>
              <a:rPr dirty="0" sz="1800" spc="60">
                <a:latin typeface="Arial"/>
                <a:cs typeface="Arial"/>
              </a:rPr>
              <a:t>de vente </a:t>
            </a:r>
            <a:r>
              <a:rPr dirty="0" sz="1800" spc="45">
                <a:latin typeface="Arial"/>
                <a:cs typeface="Arial"/>
              </a:rPr>
              <a:t>dès </a:t>
            </a:r>
            <a:r>
              <a:rPr dirty="0" sz="1800" spc="105">
                <a:latin typeface="Arial"/>
                <a:cs typeface="Arial"/>
              </a:rPr>
              <a:t>début</a:t>
            </a:r>
            <a:r>
              <a:rPr dirty="0" sz="1800" spc="25">
                <a:latin typeface="Arial"/>
                <a:cs typeface="Arial"/>
              </a:rPr>
              <a:t> </a:t>
            </a:r>
            <a:r>
              <a:rPr dirty="0" sz="1800" spc="135">
                <a:latin typeface="Arial"/>
                <a:cs typeface="Arial"/>
              </a:rPr>
              <a:t>2011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3009" y="2799283"/>
            <a:ext cx="3753485" cy="1435100"/>
          </a:xfrm>
          <a:prstGeom prst="rect">
            <a:avLst/>
          </a:prstGeom>
        </p:spPr>
        <p:txBody>
          <a:bodyPr wrap="square" lIns="0" tIns="98425" rIns="0" bIns="0" rtlCol="0" vert="horz">
            <a:spAutoFit/>
          </a:bodyPr>
          <a:lstStyle/>
          <a:p>
            <a:pPr marL="296545">
              <a:lnSpc>
                <a:spcPct val="100000"/>
              </a:lnSpc>
              <a:spcBef>
                <a:spcPts val="775"/>
              </a:spcBef>
            </a:pPr>
            <a:r>
              <a:rPr dirty="0" sz="1800" spc="50">
                <a:latin typeface="Arial"/>
                <a:cs typeface="Arial"/>
              </a:rPr>
              <a:t>au </a:t>
            </a:r>
            <a:r>
              <a:rPr dirty="0" sz="1800" spc="85">
                <a:latin typeface="Arial"/>
                <a:cs typeface="Arial"/>
              </a:rPr>
              <a:t>lieu </a:t>
            </a:r>
            <a:r>
              <a:rPr dirty="0" sz="1800" spc="60">
                <a:latin typeface="Arial"/>
                <a:cs typeface="Arial"/>
              </a:rPr>
              <a:t>de</a:t>
            </a:r>
            <a:r>
              <a:rPr dirty="0" sz="1800" spc="35">
                <a:latin typeface="Arial"/>
                <a:cs typeface="Arial"/>
              </a:rPr>
              <a:t> </a:t>
            </a:r>
            <a:r>
              <a:rPr dirty="0" sz="1800" spc="130">
                <a:latin typeface="Arial"/>
                <a:cs typeface="Arial"/>
              </a:rPr>
              <a:t>2013</a:t>
            </a:r>
            <a:endParaRPr sz="1800">
              <a:latin typeface="Arial"/>
              <a:cs typeface="Arial"/>
            </a:endParaRPr>
          </a:p>
          <a:p>
            <a:pPr marL="296545" marR="5080" indent="-284480">
              <a:lnSpc>
                <a:spcPct val="100000"/>
              </a:lnSpc>
              <a:spcBef>
                <a:spcPts val="595"/>
              </a:spcBef>
            </a:pPr>
            <a:r>
              <a:rPr dirty="0" baseline="3472" sz="2400" spc="3772">
                <a:latin typeface="Wingdings"/>
                <a:cs typeface="Wingdings"/>
              </a:rPr>
              <a:t></a:t>
            </a:r>
            <a:r>
              <a:rPr dirty="0" baseline="3472" sz="2400" spc="359">
                <a:latin typeface="Times New Roman"/>
                <a:cs typeface="Times New Roman"/>
              </a:rPr>
              <a:t> </a:t>
            </a:r>
            <a:r>
              <a:rPr dirty="0" sz="1600" spc="80">
                <a:solidFill>
                  <a:srgbClr val="FF0000"/>
                </a:solidFill>
                <a:latin typeface="Arial"/>
                <a:cs typeface="Arial"/>
              </a:rPr>
              <a:t>Difficultés </a:t>
            </a:r>
            <a:r>
              <a:rPr dirty="0" sz="1600" spc="105">
                <a:solidFill>
                  <a:srgbClr val="FF0000"/>
                </a:solidFill>
                <a:latin typeface="Arial"/>
                <a:cs typeface="Arial"/>
              </a:rPr>
              <a:t>pour </a:t>
            </a:r>
            <a:r>
              <a:rPr dirty="0" sz="1600" spc="35">
                <a:solidFill>
                  <a:srgbClr val="FF0000"/>
                </a:solidFill>
                <a:latin typeface="Arial"/>
                <a:cs typeface="Arial"/>
              </a:rPr>
              <a:t>les </a:t>
            </a:r>
            <a:r>
              <a:rPr dirty="0" sz="1600" spc="75">
                <a:solidFill>
                  <a:srgbClr val="FF0000"/>
                </a:solidFill>
                <a:latin typeface="Arial"/>
                <a:cs typeface="Arial"/>
              </a:rPr>
              <a:t>communes  </a:t>
            </a:r>
            <a:r>
              <a:rPr dirty="0" sz="1600" spc="70">
                <a:solidFill>
                  <a:srgbClr val="FF0000"/>
                </a:solidFill>
                <a:latin typeface="Arial"/>
                <a:cs typeface="Arial"/>
              </a:rPr>
              <a:t>n’ayant </a:t>
            </a:r>
            <a:r>
              <a:rPr dirty="0" sz="1600" spc="35">
                <a:solidFill>
                  <a:srgbClr val="FF0000"/>
                </a:solidFill>
                <a:latin typeface="Arial"/>
                <a:cs typeface="Arial"/>
              </a:rPr>
              <a:t>pas </a:t>
            </a:r>
            <a:r>
              <a:rPr dirty="0" sz="1600" spc="85">
                <a:solidFill>
                  <a:srgbClr val="FF0000"/>
                </a:solidFill>
                <a:latin typeface="Arial"/>
                <a:cs typeface="Arial"/>
              </a:rPr>
              <a:t>mis </a:t>
            </a:r>
            <a:r>
              <a:rPr dirty="0" sz="1600" spc="45">
                <a:solidFill>
                  <a:srgbClr val="FF0000"/>
                </a:solidFill>
                <a:latin typeface="Arial"/>
                <a:cs typeface="Arial"/>
              </a:rPr>
              <a:t>en </a:t>
            </a:r>
            <a:r>
              <a:rPr dirty="0" sz="1600" spc="40">
                <a:solidFill>
                  <a:srgbClr val="FF0000"/>
                </a:solidFill>
                <a:latin typeface="Arial"/>
                <a:cs typeface="Arial"/>
              </a:rPr>
              <a:t>place </a:t>
            </a:r>
            <a:r>
              <a:rPr dirty="0" sz="1600" spc="55">
                <a:solidFill>
                  <a:srgbClr val="FF0000"/>
                </a:solidFill>
                <a:latin typeface="Arial"/>
                <a:cs typeface="Arial"/>
              </a:rPr>
              <a:t>de </a:t>
            </a:r>
            <a:r>
              <a:rPr dirty="0" sz="1600" spc="-80">
                <a:solidFill>
                  <a:srgbClr val="FF0000"/>
                </a:solidFill>
                <a:latin typeface="Arial"/>
                <a:cs typeface="Arial"/>
              </a:rPr>
              <a:t>SPANC  </a:t>
            </a:r>
            <a:r>
              <a:rPr dirty="0" sz="1600" spc="60">
                <a:solidFill>
                  <a:srgbClr val="FF0000"/>
                </a:solidFill>
                <a:latin typeface="Arial"/>
                <a:cs typeface="Arial"/>
              </a:rPr>
              <a:t>(note </a:t>
            </a:r>
            <a:r>
              <a:rPr dirty="0" sz="1600" spc="90">
                <a:solidFill>
                  <a:srgbClr val="FF0000"/>
                </a:solidFill>
                <a:latin typeface="Arial"/>
                <a:cs typeface="Arial"/>
              </a:rPr>
              <a:t>aux </a:t>
            </a:r>
            <a:r>
              <a:rPr dirty="0" sz="1600" spc="70">
                <a:solidFill>
                  <a:srgbClr val="FF0000"/>
                </a:solidFill>
                <a:latin typeface="Arial"/>
                <a:cs typeface="Arial"/>
              </a:rPr>
              <a:t>préfets </a:t>
            </a:r>
            <a:r>
              <a:rPr dirty="0" sz="1600" spc="45">
                <a:solidFill>
                  <a:srgbClr val="FF0000"/>
                </a:solidFill>
                <a:latin typeface="Arial"/>
                <a:cs typeface="Arial"/>
              </a:rPr>
              <a:t>en </a:t>
            </a:r>
            <a:r>
              <a:rPr dirty="0" sz="1600" spc="65">
                <a:solidFill>
                  <a:srgbClr val="FF0000"/>
                </a:solidFill>
                <a:latin typeface="Arial"/>
                <a:cs typeface="Arial"/>
              </a:rPr>
              <a:t>cours </a:t>
            </a:r>
            <a:r>
              <a:rPr dirty="0" sz="1600" spc="55">
                <a:solidFill>
                  <a:srgbClr val="FF0000"/>
                </a:solidFill>
                <a:latin typeface="Arial"/>
                <a:cs typeface="Arial"/>
              </a:rPr>
              <a:t>de  </a:t>
            </a:r>
            <a:r>
              <a:rPr dirty="0" sz="1600" spc="65">
                <a:solidFill>
                  <a:srgbClr val="FF0000"/>
                </a:solidFill>
                <a:latin typeface="Arial"/>
                <a:cs typeface="Arial"/>
              </a:rPr>
              <a:t>signature)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6372" y="1686559"/>
            <a:ext cx="130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00591" y="1203144"/>
            <a:ext cx="3647440" cy="1043305"/>
          </a:xfrm>
          <a:prstGeom prst="rect">
            <a:avLst/>
          </a:prstGeom>
        </p:spPr>
        <p:txBody>
          <a:bodyPr wrap="square" lIns="0" tIns="80010" rIns="0" bIns="0" rtlCol="0" vert="horz">
            <a:spAutoFit/>
          </a:bodyPr>
          <a:lstStyle/>
          <a:p>
            <a:pPr marL="131445">
              <a:lnSpc>
                <a:spcPct val="100000"/>
              </a:lnSpc>
              <a:spcBef>
                <a:spcPts val="630"/>
              </a:spcBef>
            </a:pPr>
            <a:r>
              <a:rPr dirty="0" sz="2500" spc="110">
                <a:solidFill>
                  <a:srgbClr val="FFA231"/>
                </a:solidFill>
                <a:latin typeface="Arial"/>
                <a:cs typeface="Arial"/>
              </a:rPr>
              <a:t>Arrêté </a:t>
            </a:r>
            <a:r>
              <a:rPr dirty="0" sz="2500" spc="-80">
                <a:solidFill>
                  <a:srgbClr val="FFA231"/>
                </a:solidFill>
                <a:latin typeface="Arial"/>
                <a:cs typeface="Arial"/>
              </a:rPr>
              <a:t>« </a:t>
            </a:r>
            <a:r>
              <a:rPr dirty="0" sz="2500" spc="130">
                <a:solidFill>
                  <a:srgbClr val="FFA231"/>
                </a:solidFill>
                <a:latin typeface="Arial"/>
                <a:cs typeface="Arial"/>
              </a:rPr>
              <a:t>contrôle</a:t>
            </a:r>
            <a:r>
              <a:rPr dirty="0" sz="2500" spc="229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-80">
                <a:solidFill>
                  <a:srgbClr val="FFA231"/>
                </a:solidFill>
                <a:latin typeface="Arial"/>
                <a:cs typeface="Arial"/>
              </a:rPr>
              <a:t>»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2050"/>
              </a:lnSpc>
              <a:spcBef>
                <a:spcPts val="384"/>
              </a:spcBef>
            </a:pPr>
            <a:r>
              <a:rPr dirty="0" sz="1800" spc="100">
                <a:latin typeface="Arial"/>
                <a:cs typeface="Arial"/>
              </a:rPr>
              <a:t>Définition</a:t>
            </a:r>
            <a:r>
              <a:rPr dirty="0" sz="1800" spc="55">
                <a:latin typeface="Arial"/>
                <a:cs typeface="Arial"/>
              </a:rPr>
              <a:t> </a:t>
            </a:r>
            <a:r>
              <a:rPr dirty="0" sz="1800" spc="45">
                <a:latin typeface="Arial"/>
                <a:cs typeface="Arial"/>
              </a:rPr>
              <a:t>des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50"/>
              </a:lnSpc>
            </a:pPr>
            <a:r>
              <a:rPr dirty="0" u="heavy" sz="1800" spc="7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délais </a:t>
            </a:r>
            <a:r>
              <a:rPr dirty="0" u="heavy" sz="1800" spc="65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de </a:t>
            </a:r>
            <a:r>
              <a:rPr dirty="0" u="heavy" sz="1800" spc="85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réalisation </a:t>
            </a:r>
            <a:r>
              <a:rPr dirty="0" u="heavy" sz="1800" spc="55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des</a:t>
            </a:r>
            <a:r>
              <a:rPr dirty="0" u="heavy" sz="1800" spc="7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800" spc="95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travaux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458" y="4484623"/>
            <a:ext cx="7609840" cy="1555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850"/>
              </a:lnSpc>
              <a:spcBef>
                <a:spcPts val="100"/>
              </a:spcBef>
            </a:pPr>
            <a:r>
              <a:rPr dirty="0" sz="2500" spc="110">
                <a:solidFill>
                  <a:srgbClr val="FFA231"/>
                </a:solidFill>
                <a:latin typeface="Arial"/>
                <a:cs typeface="Arial"/>
              </a:rPr>
              <a:t>Négociation </a:t>
            </a:r>
            <a:r>
              <a:rPr dirty="0" sz="2500" spc="114">
                <a:solidFill>
                  <a:srgbClr val="FFA231"/>
                </a:solidFill>
                <a:latin typeface="Arial"/>
                <a:cs typeface="Arial"/>
              </a:rPr>
              <a:t>et </a:t>
            </a:r>
            <a:r>
              <a:rPr dirty="0" sz="2500" spc="65">
                <a:solidFill>
                  <a:srgbClr val="FFA231"/>
                </a:solidFill>
                <a:latin typeface="Arial"/>
                <a:cs typeface="Arial"/>
              </a:rPr>
              <a:t>capacités </a:t>
            </a:r>
            <a:r>
              <a:rPr dirty="0" sz="2500" spc="90">
                <a:solidFill>
                  <a:srgbClr val="FFA231"/>
                </a:solidFill>
                <a:latin typeface="Arial"/>
                <a:cs typeface="Arial"/>
              </a:rPr>
              <a:t>de </a:t>
            </a:r>
            <a:r>
              <a:rPr dirty="0" sz="2500" spc="120">
                <a:solidFill>
                  <a:srgbClr val="FFA231"/>
                </a:solidFill>
                <a:latin typeface="Arial"/>
                <a:cs typeface="Arial"/>
              </a:rPr>
              <a:t>financement </a:t>
            </a:r>
            <a:r>
              <a:rPr dirty="0" sz="2500" spc="125">
                <a:solidFill>
                  <a:srgbClr val="FFA231"/>
                </a:solidFill>
                <a:latin typeface="Arial"/>
                <a:cs typeface="Arial"/>
              </a:rPr>
              <a:t>lors</a:t>
            </a:r>
            <a:r>
              <a:rPr dirty="0" sz="2500" spc="65">
                <a:solidFill>
                  <a:srgbClr val="FFA231"/>
                </a:solidFill>
                <a:latin typeface="Arial"/>
                <a:cs typeface="Arial"/>
              </a:rPr>
              <a:t> des</a:t>
            </a:r>
            <a:endParaRPr sz="2500">
              <a:latin typeface="Arial"/>
              <a:cs typeface="Arial"/>
            </a:endParaRPr>
          </a:p>
          <a:p>
            <a:pPr marL="3019425">
              <a:lnSpc>
                <a:spcPts val="2850"/>
              </a:lnSpc>
            </a:pPr>
            <a:r>
              <a:rPr dirty="0" sz="2500" spc="105">
                <a:solidFill>
                  <a:srgbClr val="FFA231"/>
                </a:solidFill>
                <a:latin typeface="Arial"/>
                <a:cs typeface="Arial"/>
              </a:rPr>
              <a:t>transactions</a:t>
            </a:r>
            <a:endParaRPr sz="2500">
              <a:latin typeface="Arial"/>
              <a:cs typeface="Arial"/>
            </a:endParaRPr>
          </a:p>
          <a:p>
            <a:pPr marL="715645" marR="5080" indent="-284480">
              <a:lnSpc>
                <a:spcPct val="100000"/>
              </a:lnSpc>
              <a:spcBef>
                <a:spcPts val="595"/>
              </a:spcBef>
            </a:pPr>
            <a:r>
              <a:rPr dirty="0" baseline="3472" sz="2400" spc="3772">
                <a:latin typeface="Wingdings"/>
                <a:cs typeface="Wingdings"/>
              </a:rPr>
              <a:t></a:t>
            </a:r>
            <a:r>
              <a:rPr dirty="0" baseline="3472" sz="2400" spc="97">
                <a:latin typeface="Times New Roman"/>
                <a:cs typeface="Times New Roman"/>
              </a:rPr>
              <a:t> </a:t>
            </a:r>
            <a:r>
              <a:rPr dirty="0" sz="1600" spc="25">
                <a:solidFill>
                  <a:srgbClr val="FF0000"/>
                </a:solidFill>
                <a:latin typeface="Arial"/>
                <a:cs typeface="Arial"/>
              </a:rPr>
              <a:t>Besoin </a:t>
            </a:r>
            <a:r>
              <a:rPr dirty="0" sz="1600" spc="105">
                <a:solidFill>
                  <a:srgbClr val="FF0000"/>
                </a:solidFill>
                <a:latin typeface="Arial"/>
                <a:cs typeface="Arial"/>
              </a:rPr>
              <a:t>d’informer </a:t>
            </a:r>
            <a:r>
              <a:rPr dirty="0" sz="1600" spc="50">
                <a:solidFill>
                  <a:srgbClr val="FF0000"/>
                </a:solidFill>
                <a:latin typeface="Arial"/>
                <a:cs typeface="Arial"/>
              </a:rPr>
              <a:t>le </a:t>
            </a:r>
            <a:r>
              <a:rPr dirty="0" sz="1600" spc="-80">
                <a:solidFill>
                  <a:srgbClr val="FF0000"/>
                </a:solidFill>
                <a:latin typeface="Arial"/>
                <a:cs typeface="Arial"/>
              </a:rPr>
              <a:t>SPANC </a:t>
            </a:r>
            <a:r>
              <a:rPr dirty="0" sz="1600" spc="75">
                <a:solidFill>
                  <a:srgbClr val="FF0000"/>
                </a:solidFill>
                <a:latin typeface="Arial"/>
                <a:cs typeface="Arial"/>
              </a:rPr>
              <a:t>sur </a:t>
            </a:r>
            <a:r>
              <a:rPr dirty="0" sz="1600" spc="45">
                <a:solidFill>
                  <a:srgbClr val="FF0000"/>
                </a:solidFill>
                <a:latin typeface="Arial"/>
                <a:cs typeface="Arial"/>
              </a:rPr>
              <a:t>la </a:t>
            </a:r>
            <a:r>
              <a:rPr dirty="0" sz="1600" spc="60">
                <a:solidFill>
                  <a:srgbClr val="FF0000"/>
                </a:solidFill>
                <a:latin typeface="Arial"/>
                <a:cs typeface="Arial"/>
              </a:rPr>
              <a:t>date </a:t>
            </a:r>
            <a:r>
              <a:rPr dirty="0" sz="1600" spc="55">
                <a:solidFill>
                  <a:srgbClr val="FF0000"/>
                </a:solidFill>
                <a:latin typeface="Arial"/>
                <a:cs typeface="Arial"/>
              </a:rPr>
              <a:t>de </a:t>
            </a:r>
            <a:r>
              <a:rPr dirty="0" sz="1600" spc="45">
                <a:solidFill>
                  <a:srgbClr val="FF0000"/>
                </a:solidFill>
                <a:latin typeface="Arial"/>
                <a:cs typeface="Arial"/>
              </a:rPr>
              <a:t>la </a:t>
            </a:r>
            <a:r>
              <a:rPr dirty="0" sz="1600" spc="55">
                <a:solidFill>
                  <a:srgbClr val="FF0000"/>
                </a:solidFill>
                <a:latin typeface="Arial"/>
                <a:cs typeface="Arial"/>
              </a:rPr>
              <a:t>vente </a:t>
            </a:r>
            <a:r>
              <a:rPr dirty="0" sz="1600" spc="90">
                <a:solidFill>
                  <a:srgbClr val="FF0000"/>
                </a:solidFill>
                <a:latin typeface="Arial"/>
                <a:cs typeface="Arial"/>
              </a:rPr>
              <a:t>(information </a:t>
            </a:r>
            <a:r>
              <a:rPr dirty="0" sz="1600" spc="-45">
                <a:solidFill>
                  <a:srgbClr val="FF0000"/>
                </a:solidFill>
                <a:latin typeface="Arial"/>
                <a:cs typeface="Arial"/>
              </a:rPr>
              <a:t>par  </a:t>
            </a:r>
            <a:r>
              <a:rPr dirty="0" sz="1600" spc="35">
                <a:solidFill>
                  <a:srgbClr val="FF0000"/>
                </a:solidFill>
                <a:latin typeface="Arial"/>
                <a:cs typeface="Arial"/>
              </a:rPr>
              <a:t>les </a:t>
            </a:r>
            <a:r>
              <a:rPr dirty="0" sz="1600" spc="65">
                <a:solidFill>
                  <a:srgbClr val="FF0000"/>
                </a:solidFill>
                <a:latin typeface="Arial"/>
                <a:cs typeface="Arial"/>
              </a:rPr>
              <a:t>notaires </a:t>
            </a:r>
            <a:r>
              <a:rPr dirty="0" sz="1600" spc="95">
                <a:solidFill>
                  <a:srgbClr val="FF0000"/>
                </a:solidFill>
                <a:latin typeface="Arial"/>
                <a:cs typeface="Arial"/>
              </a:rPr>
              <a:t>non </a:t>
            </a:r>
            <a:r>
              <a:rPr dirty="0" sz="1600" spc="55">
                <a:solidFill>
                  <a:srgbClr val="FF0000"/>
                </a:solidFill>
                <a:latin typeface="Arial"/>
                <a:cs typeface="Arial"/>
              </a:rPr>
              <a:t>prévue </a:t>
            </a:r>
            <a:r>
              <a:rPr dirty="0" sz="1600" spc="50">
                <a:solidFill>
                  <a:srgbClr val="FF0000"/>
                </a:solidFill>
                <a:latin typeface="Arial"/>
                <a:cs typeface="Arial"/>
              </a:rPr>
              <a:t>dans </a:t>
            </a:r>
            <a:r>
              <a:rPr dirty="0" sz="1600" spc="45">
                <a:solidFill>
                  <a:srgbClr val="FF0000"/>
                </a:solidFill>
                <a:latin typeface="Arial"/>
                <a:cs typeface="Arial"/>
              </a:rPr>
              <a:t>la </a:t>
            </a:r>
            <a:r>
              <a:rPr dirty="0" sz="1600" spc="95">
                <a:solidFill>
                  <a:srgbClr val="FF0000"/>
                </a:solidFill>
                <a:latin typeface="Arial"/>
                <a:cs typeface="Arial"/>
              </a:rPr>
              <a:t>loi </a:t>
            </a:r>
            <a:r>
              <a:rPr dirty="0" sz="1600" spc="60">
                <a:solidFill>
                  <a:srgbClr val="FF0000"/>
                </a:solidFill>
                <a:latin typeface="Arial"/>
                <a:cs typeface="Arial"/>
              </a:rPr>
              <a:t>mais </a:t>
            </a:r>
            <a:r>
              <a:rPr dirty="0" sz="1600" spc="80">
                <a:solidFill>
                  <a:srgbClr val="FF0000"/>
                </a:solidFill>
                <a:latin typeface="Arial"/>
                <a:cs typeface="Arial"/>
              </a:rPr>
              <a:t>possibilité </a:t>
            </a:r>
            <a:r>
              <a:rPr dirty="0" sz="1600" spc="50">
                <a:solidFill>
                  <a:srgbClr val="FF0000"/>
                </a:solidFill>
                <a:latin typeface="Arial"/>
                <a:cs typeface="Arial"/>
              </a:rPr>
              <a:t>dans </a:t>
            </a:r>
            <a:r>
              <a:rPr dirty="0" sz="1600" spc="35">
                <a:solidFill>
                  <a:srgbClr val="FF0000"/>
                </a:solidFill>
                <a:latin typeface="Arial"/>
                <a:cs typeface="Arial"/>
              </a:rPr>
              <a:t>acte </a:t>
            </a:r>
            <a:r>
              <a:rPr dirty="0" sz="1600" spc="55">
                <a:solidFill>
                  <a:srgbClr val="FF0000"/>
                </a:solidFill>
                <a:latin typeface="Arial"/>
                <a:cs typeface="Arial"/>
              </a:rPr>
              <a:t>de</a:t>
            </a:r>
            <a:r>
              <a:rPr dirty="0" sz="1600" spc="8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FF0000"/>
                </a:solidFill>
                <a:latin typeface="Arial"/>
                <a:cs typeface="Arial"/>
              </a:rPr>
              <a:t>vente</a:t>
            </a:r>
            <a:endParaRPr sz="1600">
              <a:latin typeface="Arial"/>
              <a:cs typeface="Arial"/>
            </a:endParaRPr>
          </a:p>
          <a:p>
            <a:pPr marL="715645">
              <a:lnSpc>
                <a:spcPts val="1914"/>
              </a:lnSpc>
            </a:pPr>
            <a:r>
              <a:rPr dirty="0" sz="1600" spc="60">
                <a:solidFill>
                  <a:srgbClr val="FF0000"/>
                </a:solidFill>
                <a:latin typeface="Arial"/>
                <a:cs typeface="Arial"/>
              </a:rPr>
              <a:t>: </a:t>
            </a:r>
            <a:r>
              <a:rPr dirty="0" sz="1600" spc="75">
                <a:solidFill>
                  <a:srgbClr val="FF0000"/>
                </a:solidFill>
                <a:latin typeface="Arial"/>
                <a:cs typeface="Arial"/>
              </a:rPr>
              <a:t>rôle </a:t>
            </a:r>
            <a:r>
              <a:rPr dirty="0" sz="1600" spc="55">
                <a:solidFill>
                  <a:srgbClr val="FF0000"/>
                </a:solidFill>
                <a:latin typeface="Arial"/>
                <a:cs typeface="Arial"/>
              </a:rPr>
              <a:t>de</a:t>
            </a:r>
            <a:r>
              <a:rPr dirty="0" sz="1600" spc="2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45">
                <a:solidFill>
                  <a:srgbClr val="FF0000"/>
                </a:solidFill>
                <a:latin typeface="Arial"/>
                <a:cs typeface="Arial"/>
              </a:rPr>
              <a:t>conseil)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59159" y="1125474"/>
            <a:ext cx="0" cy="2881630"/>
          </a:xfrm>
          <a:custGeom>
            <a:avLst/>
            <a:gdLst/>
            <a:ahLst/>
            <a:cxnLst/>
            <a:rect l="l" t="t" r="r" b="b"/>
            <a:pathLst>
              <a:path w="0" h="2881629">
                <a:moveTo>
                  <a:pt x="0" y="0"/>
                </a:moveTo>
                <a:lnTo>
                  <a:pt x="0" y="2881122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03" y="6856094"/>
            <a:ext cx="4570730" cy="0"/>
          </a:xfrm>
          <a:custGeom>
            <a:avLst/>
            <a:gdLst/>
            <a:ahLst/>
            <a:cxnLst/>
            <a:rect l="l" t="t" r="r" b="b"/>
            <a:pathLst>
              <a:path w="4570730" h="0">
                <a:moveTo>
                  <a:pt x="0" y="0"/>
                </a:moveTo>
                <a:lnTo>
                  <a:pt x="4570481" y="0"/>
                </a:lnTo>
              </a:path>
            </a:pathLst>
          </a:custGeom>
          <a:ln w="53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927" y="38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09" y="2476"/>
            <a:ext cx="9142730" cy="0"/>
          </a:xfrm>
          <a:custGeom>
            <a:avLst/>
            <a:gdLst/>
            <a:ahLst/>
            <a:cxnLst/>
            <a:rect l="l" t="t" r="r" b="b"/>
            <a:pathLst>
              <a:path w="9142730" h="0">
                <a:moveTo>
                  <a:pt x="0" y="0"/>
                </a:moveTo>
                <a:lnTo>
                  <a:pt x="9142470" y="0"/>
                </a:lnTo>
              </a:path>
            </a:pathLst>
          </a:custGeom>
          <a:ln w="41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41980" y="38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619"/>
                </a:lnTo>
              </a:path>
            </a:pathLst>
          </a:custGeom>
          <a:ln w="53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1885" y="6856094"/>
            <a:ext cx="4572000" cy="0"/>
          </a:xfrm>
          <a:custGeom>
            <a:avLst/>
            <a:gdLst/>
            <a:ahLst/>
            <a:cxnLst/>
            <a:rect l="l" t="t" r="r" b="b"/>
            <a:pathLst>
              <a:path w="4572000" h="0">
                <a:moveTo>
                  <a:pt x="0" y="0"/>
                </a:moveTo>
                <a:lnTo>
                  <a:pt x="4571987" y="0"/>
                </a:lnTo>
              </a:path>
            </a:pathLst>
          </a:custGeom>
          <a:ln w="533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10197" y="621030"/>
          <a:ext cx="8757285" cy="6076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19450"/>
                <a:gridCol w="2590165"/>
                <a:gridCol w="2905125"/>
              </a:tblGrid>
              <a:tr h="751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9151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Times New Roman"/>
                          <a:cs typeface="Times New Roman"/>
                        </a:rPr>
                        <a:t>Problèmes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constatés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54165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Times New Roman"/>
                          <a:cs typeface="Times New Roman"/>
                        </a:rPr>
                        <a:t>Zone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sans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enjeu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A"/>
                    </a:solidFill>
                  </a:tcPr>
                </a:tc>
                <a:tc>
                  <a:txBody>
                    <a:bodyPr/>
                    <a:lstStyle/>
                    <a:p>
                      <a:pPr marL="696595" marR="276225" indent="-384175">
                        <a:lnSpc>
                          <a:spcPts val="2050"/>
                        </a:lnSpc>
                        <a:spcBef>
                          <a:spcPts val="1010"/>
                        </a:spcBef>
                      </a:pPr>
                      <a:r>
                        <a:rPr dirty="0" sz="1800">
                          <a:latin typeface="Times New Roman"/>
                          <a:cs typeface="Times New Roman"/>
                        </a:rPr>
                        <a:t>Zone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à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enjeu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sanitaire</a:t>
                      </a:r>
                      <a:r>
                        <a:rPr dirty="0" sz="18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ou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environnemental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827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A"/>
                    </a:solidFill>
                  </a:tcPr>
                </a:tc>
              </a:tr>
              <a:tr h="10217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Absence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d’installation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788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 spc="-5">
                          <a:latin typeface="Times New Roman"/>
                          <a:cs typeface="Times New Roman"/>
                        </a:rPr>
                        <a:t>Non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respect du code de la santé</a:t>
                      </a:r>
                      <a:r>
                        <a:rPr dirty="0" sz="18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publique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03505" marR="194310">
                        <a:lnSpc>
                          <a:spcPts val="2050"/>
                        </a:lnSpc>
                        <a:spcBef>
                          <a:spcPts val="525"/>
                        </a:spcBef>
                      </a:pPr>
                      <a:r>
                        <a:rPr dirty="0" baseline="3086" sz="2700" spc="847">
                          <a:latin typeface="Wingdings"/>
                          <a:cs typeface="Wingdings"/>
                        </a:rPr>
                        <a:t></a:t>
                      </a:r>
                      <a:r>
                        <a:rPr dirty="0" sz="1800" spc="565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Mise </a:t>
                      </a:r>
                      <a:r>
                        <a:rPr dirty="0" sz="1800" spc="-5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en demeure pour réalisation des travaux de  </a:t>
                      </a:r>
                      <a:r>
                        <a:rPr dirty="0" sz="1800" spc="-670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mise</a:t>
                      </a:r>
                      <a:r>
                        <a:rPr dirty="0" sz="1800" spc="-5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en conformité dans </a:t>
                      </a:r>
                      <a:r>
                        <a:rPr dirty="0" sz="1800" spc="-5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les meilleurs</a:t>
                      </a:r>
                      <a:r>
                        <a:rPr dirty="0" sz="1800" spc="30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délais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3815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111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03505" marR="129539">
                        <a:lnSpc>
                          <a:spcPts val="2050"/>
                        </a:lnSpc>
                        <a:spcBef>
                          <a:spcPts val="5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Défaut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sécurité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sanitaire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ou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structure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ou</a:t>
                      </a:r>
                      <a:r>
                        <a:rPr dirty="0" sz="1800" spc="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fermeture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05219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800" spc="-5">
                          <a:latin typeface="Times New Roman"/>
                          <a:cs typeface="Times New Roman"/>
                        </a:rPr>
                        <a:t>Non conforme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: danger pour la</a:t>
                      </a:r>
                      <a:r>
                        <a:rPr dirty="0" sz="18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>
                          <a:latin typeface="Times New Roman"/>
                          <a:cs typeface="Times New Roman"/>
                        </a:rPr>
                        <a:t>santé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03505" marR="183515">
                        <a:lnSpc>
                          <a:spcPts val="2050"/>
                        </a:lnSpc>
                        <a:spcBef>
                          <a:spcPts val="520"/>
                        </a:spcBef>
                      </a:pPr>
                      <a:r>
                        <a:rPr dirty="0" baseline="3086" sz="2700" spc="525">
                          <a:latin typeface="Wingdings"/>
                          <a:cs typeface="Wingdings"/>
                        </a:rPr>
                        <a:t></a:t>
                      </a:r>
                      <a:r>
                        <a:rPr dirty="0" sz="1800" spc="35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Travaux </a:t>
                      </a:r>
                      <a:r>
                        <a:rPr dirty="0" sz="1800" spc="-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pour supprimer </a:t>
                      </a:r>
                      <a:r>
                        <a:rPr dirty="0" sz="18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les dangers </a:t>
                      </a:r>
                      <a:r>
                        <a:rPr dirty="0" sz="1800" spc="-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sous </a:t>
                      </a:r>
                      <a:r>
                        <a:rPr dirty="0" sz="18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 ans</a:t>
                      </a:r>
                      <a:r>
                        <a:rPr dirty="0" sz="1800" spc="-28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4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max,  </a:t>
                      </a:r>
                      <a:r>
                        <a:rPr dirty="0" sz="18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 an en </a:t>
                      </a:r>
                      <a:r>
                        <a:rPr dirty="0" sz="1800" spc="-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cas </a:t>
                      </a:r>
                      <a:r>
                        <a:rPr dirty="0" sz="18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800" spc="2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vente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5245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03505" marR="229235">
                        <a:lnSpc>
                          <a:spcPct val="94900"/>
                        </a:lnSpc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Installation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incomplète,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significativement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sous </a:t>
                      </a:r>
                      <a:r>
                        <a:rPr dirty="0" sz="18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dimensionnées,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ou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présentant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des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dysfonctionnements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majeurs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694305">
                        <a:lnSpc>
                          <a:spcPts val="2105"/>
                        </a:lnSpc>
                        <a:spcBef>
                          <a:spcPts val="185"/>
                        </a:spcBef>
                      </a:pPr>
                      <a:r>
                        <a:rPr dirty="0" sz="1800">
                          <a:latin typeface="Times New Roman"/>
                          <a:cs typeface="Times New Roman"/>
                        </a:rPr>
                        <a:t>Non-conforme : danger</a:t>
                      </a:r>
                      <a:r>
                        <a:rPr dirty="0" sz="18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pour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ts val="1960"/>
                        </a:lnSpc>
                        <a:tabLst>
                          <a:tab pos="2694305" algn="l"/>
                        </a:tabLst>
                      </a:pPr>
                      <a:r>
                        <a:rPr dirty="0" baseline="-13888" sz="2700" spc="-7">
                          <a:solidFill>
                            <a:srgbClr val="FF9A00"/>
                          </a:solidFill>
                          <a:latin typeface="Times New Roman"/>
                          <a:cs typeface="Times New Roman"/>
                        </a:rPr>
                        <a:t>Non-conforme	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la santé ou risque avéré</a:t>
                      </a:r>
                      <a:r>
                        <a:rPr dirty="0" sz="18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pour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3495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507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A"/>
                    </a:solidFill>
                  </a:tcPr>
                </a:tc>
                <a:tc>
                  <a:txBody>
                    <a:bodyPr/>
                    <a:lstStyle/>
                    <a:p>
                      <a:pPr marL="103505" marR="116205">
                        <a:lnSpc>
                          <a:spcPct val="94900"/>
                        </a:lnSpc>
                        <a:spcBef>
                          <a:spcPts val="990"/>
                        </a:spcBef>
                      </a:pPr>
                      <a:r>
                        <a:rPr dirty="0" baseline="3086" sz="2700" spc="525">
                          <a:latin typeface="Wingdings"/>
                          <a:cs typeface="Wingdings"/>
                        </a:rPr>
                        <a:t></a:t>
                      </a:r>
                      <a:r>
                        <a:rPr dirty="0" sz="1800" spc="350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Travaux</a:t>
                      </a:r>
                      <a:r>
                        <a:rPr dirty="0" sz="1800" spc="-20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1800" spc="-5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mise </a:t>
                      </a:r>
                      <a:r>
                        <a:rPr dirty="0" sz="1800" spc="-130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en  </a:t>
                      </a:r>
                      <a:r>
                        <a:rPr dirty="0" sz="1800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conformité 1 an en </a:t>
                      </a:r>
                      <a:r>
                        <a:rPr dirty="0" sz="1800" spc="-5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cas</a:t>
                      </a:r>
                      <a:r>
                        <a:rPr dirty="0" sz="1800" spc="-60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de  vente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573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2095"/>
                        </a:lnSpc>
                      </a:pPr>
                      <a:r>
                        <a:rPr dirty="0" sz="1800">
                          <a:latin typeface="Times New Roman"/>
                          <a:cs typeface="Times New Roman"/>
                        </a:rPr>
                        <a:t>l’environnement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04139" marR="76835">
                        <a:lnSpc>
                          <a:spcPts val="2050"/>
                        </a:lnSpc>
                        <a:spcBef>
                          <a:spcPts val="525"/>
                        </a:spcBef>
                      </a:pPr>
                      <a:r>
                        <a:rPr dirty="0" baseline="3086" sz="2700" spc="525">
                          <a:latin typeface="Wingdings"/>
                          <a:cs typeface="Wingdings"/>
                        </a:rPr>
                        <a:t></a:t>
                      </a:r>
                      <a:r>
                        <a:rPr dirty="0" sz="1800" spc="350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Travaux</a:t>
                      </a:r>
                      <a:r>
                        <a:rPr dirty="0" sz="1800" spc="30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dans un délai </a:t>
                      </a:r>
                      <a:r>
                        <a:rPr dirty="0" sz="1800" spc="-855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dirty="0" sz="1800" spc="-440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 </a:t>
                      </a:r>
                      <a:r>
                        <a:rPr dirty="0" sz="1800" spc="-5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ans max,1 an en cas de  vente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8495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Défauts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d’entretien</a:t>
                      </a:r>
                      <a:r>
                        <a:rPr dirty="0" sz="18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et</a:t>
                      </a:r>
                      <a:r>
                        <a:rPr dirty="0" sz="18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d’usure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0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dirty="0" baseline="3086" sz="2700" spc="254">
                          <a:latin typeface="Wingdings"/>
                          <a:cs typeface="Wingdings"/>
                        </a:rPr>
                        <a:t></a:t>
                      </a:r>
                      <a:r>
                        <a:rPr dirty="0" sz="1800" spc="170" i="1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Recommandations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0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72017" y="131317"/>
            <a:ext cx="5031105" cy="4070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65">
                <a:solidFill>
                  <a:srgbClr val="FFA231"/>
                </a:solidFill>
              </a:rPr>
              <a:t>Délais </a:t>
            </a:r>
            <a:r>
              <a:rPr dirty="0" sz="2500" spc="90">
                <a:solidFill>
                  <a:srgbClr val="FFA231"/>
                </a:solidFill>
              </a:rPr>
              <a:t>de </a:t>
            </a:r>
            <a:r>
              <a:rPr dirty="0" sz="2500" spc="105">
                <a:solidFill>
                  <a:srgbClr val="FFA231"/>
                </a:solidFill>
              </a:rPr>
              <a:t>réalisation </a:t>
            </a:r>
            <a:r>
              <a:rPr dirty="0" sz="2500" spc="65">
                <a:solidFill>
                  <a:srgbClr val="FFA231"/>
                </a:solidFill>
              </a:rPr>
              <a:t>des</a:t>
            </a:r>
            <a:r>
              <a:rPr dirty="0" sz="2500" spc="100">
                <a:solidFill>
                  <a:srgbClr val="FFA231"/>
                </a:solidFill>
              </a:rPr>
              <a:t> </a:t>
            </a:r>
            <a:r>
              <a:rPr dirty="0" sz="2500" spc="120">
                <a:solidFill>
                  <a:srgbClr val="FFA231"/>
                </a:solidFill>
              </a:rPr>
              <a:t>travaux</a:t>
            </a:r>
            <a:endParaRPr sz="2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2574" y="82545"/>
            <a:ext cx="3100070" cy="100012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 indent="119380">
              <a:lnSpc>
                <a:spcPct val="100000"/>
              </a:lnSpc>
              <a:spcBef>
                <a:spcPts val="95"/>
              </a:spcBef>
            </a:pPr>
            <a:r>
              <a:rPr dirty="0" sz="3200" spc="150"/>
              <a:t>Ordre</a:t>
            </a:r>
            <a:r>
              <a:rPr dirty="0" sz="3200" spc="150"/>
              <a:t> </a:t>
            </a:r>
            <a:r>
              <a:rPr dirty="0" sz="3200" spc="220"/>
              <a:t>du</a:t>
            </a:r>
            <a:r>
              <a:rPr dirty="0" sz="3200" spc="220"/>
              <a:t> </a:t>
            </a:r>
            <a:r>
              <a:rPr dirty="0" sz="3200" spc="229"/>
              <a:t>jour </a:t>
            </a:r>
            <a:r>
              <a:rPr dirty="0" sz="3200" spc="229"/>
              <a:t> </a:t>
            </a:r>
            <a:r>
              <a:rPr dirty="0" sz="3200" spc="240"/>
              <a:t>10h00</a:t>
            </a:r>
            <a:r>
              <a:rPr dirty="0" sz="3200" spc="240"/>
              <a:t> </a:t>
            </a:r>
            <a:r>
              <a:rPr dirty="0" sz="3200" spc="780"/>
              <a:t>-</a:t>
            </a:r>
            <a:r>
              <a:rPr dirty="0" sz="3200" spc="-50"/>
              <a:t> </a:t>
            </a:r>
            <a:r>
              <a:rPr dirty="0" sz="3200" spc="250"/>
              <a:t>12h30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910723" y="1089152"/>
            <a:ext cx="8180705" cy="530225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353695" marR="5080" indent="-340995">
              <a:lnSpc>
                <a:spcPts val="2920"/>
              </a:lnSpc>
              <a:spcBef>
                <a:spcPts val="459"/>
              </a:spcBef>
              <a:buClr>
                <a:srgbClr val="00339A"/>
              </a:buClr>
              <a:buFont typeface="Wingdings"/>
              <a:buChar char=""/>
              <a:tabLst>
                <a:tab pos="354330" algn="l"/>
              </a:tabLst>
            </a:pPr>
            <a:r>
              <a:rPr dirty="0" sz="2700" spc="140">
                <a:solidFill>
                  <a:srgbClr val="FFA231"/>
                </a:solidFill>
                <a:latin typeface="Arial"/>
                <a:cs typeface="Arial"/>
              </a:rPr>
              <a:t>Contexte </a:t>
            </a:r>
            <a:r>
              <a:rPr dirty="0" sz="2700" spc="135">
                <a:solidFill>
                  <a:srgbClr val="FFA231"/>
                </a:solidFill>
                <a:latin typeface="Arial"/>
                <a:cs typeface="Arial"/>
              </a:rPr>
              <a:t>et </a:t>
            </a:r>
            <a:r>
              <a:rPr dirty="0" sz="2700" spc="150">
                <a:solidFill>
                  <a:srgbClr val="FFA231"/>
                </a:solidFill>
                <a:latin typeface="Arial"/>
                <a:cs typeface="Arial"/>
              </a:rPr>
              <a:t>objectifs </a:t>
            </a:r>
            <a:r>
              <a:rPr dirty="0" sz="2700" spc="100">
                <a:solidFill>
                  <a:srgbClr val="FFA231"/>
                </a:solidFill>
                <a:latin typeface="Arial"/>
                <a:cs typeface="Arial"/>
              </a:rPr>
              <a:t>de </a:t>
            </a:r>
            <a:r>
              <a:rPr dirty="0" sz="2700" spc="90">
                <a:solidFill>
                  <a:srgbClr val="FFA231"/>
                </a:solidFill>
                <a:latin typeface="Arial"/>
                <a:cs typeface="Arial"/>
              </a:rPr>
              <a:t>la </a:t>
            </a:r>
            <a:r>
              <a:rPr dirty="0" sz="2700" spc="130">
                <a:solidFill>
                  <a:srgbClr val="FFA231"/>
                </a:solidFill>
                <a:latin typeface="Arial"/>
                <a:cs typeface="Arial"/>
              </a:rPr>
              <a:t>révision </a:t>
            </a:r>
            <a:r>
              <a:rPr dirty="0" sz="2700" spc="75">
                <a:solidFill>
                  <a:srgbClr val="FFA231"/>
                </a:solidFill>
                <a:latin typeface="Arial"/>
                <a:cs typeface="Arial"/>
              </a:rPr>
              <a:t>des </a:t>
            </a:r>
            <a:r>
              <a:rPr dirty="0" sz="2700" spc="105">
                <a:solidFill>
                  <a:srgbClr val="FFA231"/>
                </a:solidFill>
                <a:latin typeface="Arial"/>
                <a:cs typeface="Arial"/>
              </a:rPr>
              <a:t>arrêtés  </a:t>
            </a:r>
            <a:r>
              <a:rPr dirty="0" sz="2700" spc="185">
                <a:solidFill>
                  <a:srgbClr val="FFA231"/>
                </a:solidFill>
                <a:latin typeface="Arial"/>
                <a:cs typeface="Arial"/>
              </a:rPr>
              <a:t>du </a:t>
            </a:r>
            <a:r>
              <a:rPr dirty="0" sz="2700" spc="204">
                <a:solidFill>
                  <a:srgbClr val="FFA231"/>
                </a:solidFill>
                <a:latin typeface="Arial"/>
                <a:cs typeface="Arial"/>
              </a:rPr>
              <a:t>7 </a:t>
            </a:r>
            <a:r>
              <a:rPr dirty="0" sz="2700" spc="135">
                <a:solidFill>
                  <a:srgbClr val="FFA231"/>
                </a:solidFill>
                <a:latin typeface="Arial"/>
                <a:cs typeface="Arial"/>
              </a:rPr>
              <a:t>septembre</a:t>
            </a:r>
            <a:r>
              <a:rPr dirty="0" sz="2700" spc="-3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700" spc="215">
                <a:solidFill>
                  <a:srgbClr val="FFA231"/>
                </a:solidFill>
                <a:latin typeface="Arial"/>
                <a:cs typeface="Arial"/>
              </a:rPr>
              <a:t>2009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339A"/>
              </a:buClr>
              <a:buFont typeface="Wingdings"/>
              <a:buChar char=""/>
            </a:pPr>
            <a:endParaRPr sz="3200">
              <a:latin typeface="Times New Roman"/>
              <a:cs typeface="Times New Roman"/>
            </a:endParaRPr>
          </a:p>
          <a:p>
            <a:pPr marL="353695" marR="161925" indent="-340995">
              <a:lnSpc>
                <a:spcPts val="2920"/>
              </a:lnSpc>
              <a:spcBef>
                <a:spcPts val="5"/>
              </a:spcBef>
              <a:buClr>
                <a:srgbClr val="00339A"/>
              </a:buClr>
              <a:buFont typeface="Wingdings"/>
              <a:buChar char=""/>
              <a:tabLst>
                <a:tab pos="354330" algn="l"/>
              </a:tabLst>
            </a:pPr>
            <a:r>
              <a:rPr dirty="0" sz="2700" spc="100">
                <a:solidFill>
                  <a:srgbClr val="FFA231"/>
                </a:solidFill>
                <a:latin typeface="Arial"/>
                <a:cs typeface="Arial"/>
              </a:rPr>
              <a:t>Présentation </a:t>
            </a:r>
            <a:r>
              <a:rPr dirty="0" sz="2700" spc="75">
                <a:solidFill>
                  <a:srgbClr val="FFA231"/>
                </a:solidFill>
                <a:latin typeface="Arial"/>
                <a:cs typeface="Arial"/>
              </a:rPr>
              <a:t>des </a:t>
            </a:r>
            <a:r>
              <a:rPr dirty="0" sz="2700" spc="165">
                <a:solidFill>
                  <a:srgbClr val="FFA231"/>
                </a:solidFill>
                <a:latin typeface="Arial"/>
                <a:cs typeface="Arial"/>
              </a:rPr>
              <a:t>modifications </a:t>
            </a:r>
            <a:r>
              <a:rPr dirty="0" sz="2700" spc="120">
                <a:solidFill>
                  <a:srgbClr val="FFA231"/>
                </a:solidFill>
                <a:latin typeface="Arial"/>
                <a:cs typeface="Arial"/>
              </a:rPr>
              <a:t>apportées </a:t>
            </a:r>
            <a:r>
              <a:rPr dirty="0" sz="2700" spc="-15">
                <a:solidFill>
                  <a:srgbClr val="FFA231"/>
                </a:solidFill>
                <a:latin typeface="Arial"/>
                <a:cs typeface="Arial"/>
              </a:rPr>
              <a:t>à </a:t>
            </a:r>
            <a:r>
              <a:rPr dirty="0" sz="2700" spc="95">
                <a:solidFill>
                  <a:srgbClr val="FFA231"/>
                </a:solidFill>
                <a:latin typeface="Arial"/>
                <a:cs typeface="Arial"/>
              </a:rPr>
              <a:t>la  </a:t>
            </a:r>
            <a:r>
              <a:rPr dirty="0" sz="2700" spc="150">
                <a:solidFill>
                  <a:srgbClr val="FFA231"/>
                </a:solidFill>
                <a:latin typeface="Arial"/>
                <a:cs typeface="Arial"/>
              </a:rPr>
              <a:t>réglementation</a:t>
            </a:r>
            <a:endParaRPr sz="2700">
              <a:latin typeface="Arial"/>
              <a:cs typeface="Arial"/>
            </a:endParaRPr>
          </a:p>
          <a:p>
            <a:pPr marL="353695" indent="-340995">
              <a:lnSpc>
                <a:spcPct val="100000"/>
              </a:lnSpc>
              <a:spcBef>
                <a:spcPts val="3410"/>
              </a:spcBef>
              <a:buClr>
                <a:srgbClr val="00339A"/>
              </a:buClr>
              <a:buFont typeface="Wingdings"/>
              <a:buChar char=""/>
              <a:tabLst>
                <a:tab pos="354330" algn="l"/>
                <a:tab pos="4260850" algn="l"/>
              </a:tabLst>
            </a:pPr>
            <a:r>
              <a:rPr dirty="0" sz="2700" spc="35">
                <a:solidFill>
                  <a:srgbClr val="FFA231"/>
                </a:solidFill>
                <a:latin typeface="Arial"/>
                <a:cs typeface="Arial"/>
              </a:rPr>
              <a:t>Echanges </a:t>
            </a:r>
            <a:r>
              <a:rPr dirty="0" sz="2700" spc="25">
                <a:solidFill>
                  <a:srgbClr val="FFA231"/>
                </a:solidFill>
                <a:latin typeface="Arial"/>
                <a:cs typeface="Arial"/>
              </a:rPr>
              <a:t>avec</a:t>
            </a:r>
            <a:r>
              <a:rPr dirty="0" sz="2700" spc="22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700" spc="90">
                <a:solidFill>
                  <a:srgbClr val="FFA231"/>
                </a:solidFill>
                <a:latin typeface="Arial"/>
                <a:cs typeface="Arial"/>
              </a:rPr>
              <a:t>la</a:t>
            </a:r>
            <a:r>
              <a:rPr dirty="0" sz="2700" spc="13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700" spc="80">
                <a:solidFill>
                  <a:srgbClr val="FFA231"/>
                </a:solidFill>
                <a:latin typeface="Arial"/>
                <a:cs typeface="Arial"/>
              </a:rPr>
              <a:t>salle	</a:t>
            </a:r>
            <a:r>
              <a:rPr dirty="0" sz="2700" spc="100">
                <a:solidFill>
                  <a:srgbClr val="FFA231"/>
                </a:solidFill>
                <a:latin typeface="Arial"/>
                <a:cs typeface="Arial"/>
              </a:rPr>
              <a:t>: </a:t>
            </a:r>
            <a:r>
              <a:rPr dirty="0" sz="2700" spc="80">
                <a:solidFill>
                  <a:srgbClr val="FFA231"/>
                </a:solidFill>
                <a:latin typeface="Arial"/>
                <a:cs typeface="Arial"/>
              </a:rPr>
              <a:t>vos </a:t>
            </a:r>
            <a:r>
              <a:rPr dirty="0" sz="2700" spc="135">
                <a:solidFill>
                  <a:srgbClr val="FFA231"/>
                </a:solidFill>
                <a:latin typeface="Arial"/>
                <a:cs typeface="Arial"/>
              </a:rPr>
              <a:t>questions</a:t>
            </a:r>
            <a:r>
              <a:rPr dirty="0" sz="2700" spc="17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700" spc="-365">
                <a:solidFill>
                  <a:srgbClr val="FFA231"/>
                </a:solidFill>
                <a:latin typeface="Arial"/>
                <a:cs typeface="Arial"/>
              </a:rPr>
              <a:t>?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339A"/>
              </a:buClr>
              <a:buFont typeface="Wingdings"/>
              <a:buChar char=""/>
            </a:pPr>
            <a:endParaRPr sz="3300">
              <a:latin typeface="Times New Roman"/>
              <a:cs typeface="Times New Roman"/>
            </a:endParaRPr>
          </a:p>
          <a:p>
            <a:pPr marL="353695" marR="2251075" indent="-340995">
              <a:lnSpc>
                <a:spcPts val="2910"/>
              </a:lnSpc>
              <a:buClr>
                <a:srgbClr val="00339A"/>
              </a:buClr>
              <a:buFont typeface="Wingdings"/>
              <a:buChar char=""/>
              <a:tabLst>
                <a:tab pos="354330" algn="l"/>
              </a:tabLst>
            </a:pPr>
            <a:r>
              <a:rPr dirty="0" sz="2700" spc="135">
                <a:solidFill>
                  <a:srgbClr val="FFA231"/>
                </a:solidFill>
                <a:latin typeface="Arial"/>
                <a:cs typeface="Arial"/>
              </a:rPr>
              <a:t>Actions </a:t>
            </a:r>
            <a:r>
              <a:rPr dirty="0" sz="2700" spc="140">
                <a:solidFill>
                  <a:srgbClr val="FFA231"/>
                </a:solidFill>
                <a:latin typeface="Arial"/>
                <a:cs typeface="Arial"/>
              </a:rPr>
              <a:t>d’accompagnement </a:t>
            </a:r>
            <a:r>
              <a:rPr dirty="0" sz="2700" spc="100">
                <a:solidFill>
                  <a:srgbClr val="FFA231"/>
                </a:solidFill>
                <a:latin typeface="Arial"/>
                <a:cs typeface="Arial"/>
              </a:rPr>
              <a:t>de </a:t>
            </a:r>
            <a:r>
              <a:rPr dirty="0" sz="2700" spc="95">
                <a:solidFill>
                  <a:srgbClr val="FFA231"/>
                </a:solidFill>
                <a:latin typeface="Arial"/>
                <a:cs typeface="Arial"/>
              </a:rPr>
              <a:t>la  </a:t>
            </a:r>
            <a:r>
              <a:rPr dirty="0" sz="2700" spc="150">
                <a:solidFill>
                  <a:srgbClr val="FFA231"/>
                </a:solidFill>
                <a:latin typeface="Arial"/>
                <a:cs typeface="Arial"/>
              </a:rPr>
              <a:t>réglementation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339A"/>
              </a:buClr>
              <a:buFont typeface="Wingdings"/>
              <a:buChar char=""/>
            </a:pPr>
            <a:endParaRPr sz="3200">
              <a:latin typeface="Times New Roman"/>
              <a:cs typeface="Times New Roman"/>
            </a:endParaRPr>
          </a:p>
          <a:p>
            <a:pPr marL="353695" marR="880744" indent="-340995">
              <a:lnSpc>
                <a:spcPts val="2910"/>
              </a:lnSpc>
              <a:buClr>
                <a:srgbClr val="00339A"/>
              </a:buClr>
              <a:buFont typeface="Wingdings"/>
              <a:buChar char=""/>
              <a:tabLst>
                <a:tab pos="354330" algn="l"/>
                <a:tab pos="4260215" algn="l"/>
              </a:tabLst>
            </a:pPr>
            <a:r>
              <a:rPr dirty="0" sz="2700" spc="35">
                <a:solidFill>
                  <a:srgbClr val="FFA231"/>
                </a:solidFill>
                <a:latin typeface="Arial"/>
                <a:cs typeface="Arial"/>
              </a:rPr>
              <a:t>Echanges </a:t>
            </a:r>
            <a:r>
              <a:rPr dirty="0" sz="2700" spc="20">
                <a:solidFill>
                  <a:srgbClr val="FFA231"/>
                </a:solidFill>
                <a:latin typeface="Arial"/>
                <a:cs typeface="Arial"/>
              </a:rPr>
              <a:t>avec</a:t>
            </a:r>
            <a:r>
              <a:rPr dirty="0" sz="2700" spc="229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700" spc="90">
                <a:solidFill>
                  <a:srgbClr val="FFA231"/>
                </a:solidFill>
                <a:latin typeface="Arial"/>
                <a:cs typeface="Arial"/>
              </a:rPr>
              <a:t>la</a:t>
            </a:r>
            <a:r>
              <a:rPr dirty="0" sz="2700" spc="13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700" spc="80">
                <a:solidFill>
                  <a:srgbClr val="FFA231"/>
                </a:solidFill>
                <a:latin typeface="Arial"/>
                <a:cs typeface="Arial"/>
              </a:rPr>
              <a:t>salle	</a:t>
            </a:r>
            <a:r>
              <a:rPr dirty="0" sz="2700" spc="100">
                <a:solidFill>
                  <a:srgbClr val="FFA231"/>
                </a:solidFill>
                <a:latin typeface="Arial"/>
                <a:cs typeface="Arial"/>
              </a:rPr>
              <a:t>: </a:t>
            </a:r>
            <a:r>
              <a:rPr dirty="0" sz="2700" spc="80">
                <a:solidFill>
                  <a:srgbClr val="FFA231"/>
                </a:solidFill>
                <a:latin typeface="Arial"/>
                <a:cs typeface="Arial"/>
              </a:rPr>
              <a:t>vos </a:t>
            </a:r>
            <a:r>
              <a:rPr dirty="0" sz="2700" spc="130">
                <a:solidFill>
                  <a:srgbClr val="FFA231"/>
                </a:solidFill>
                <a:latin typeface="Arial"/>
                <a:cs typeface="Arial"/>
              </a:rPr>
              <a:t>suggestions,  </a:t>
            </a:r>
            <a:r>
              <a:rPr dirty="0" sz="2700" spc="145">
                <a:solidFill>
                  <a:srgbClr val="FFA231"/>
                </a:solidFill>
                <a:latin typeface="Arial"/>
                <a:cs typeface="Arial"/>
              </a:rPr>
              <a:t>recommandations, </a:t>
            </a:r>
            <a:r>
              <a:rPr dirty="0" sz="2700" spc="160">
                <a:solidFill>
                  <a:srgbClr val="FFA231"/>
                </a:solidFill>
                <a:latin typeface="Arial"/>
                <a:cs typeface="Arial"/>
              </a:rPr>
              <a:t>propositions</a:t>
            </a:r>
            <a:r>
              <a:rPr dirty="0" sz="2700" spc="9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700" spc="-365">
                <a:solidFill>
                  <a:srgbClr val="FFA231"/>
                </a:solidFill>
                <a:latin typeface="Arial"/>
                <a:cs typeface="Arial"/>
              </a:rPr>
              <a:t>?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034" y="52071"/>
            <a:ext cx="8487410" cy="106045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549015" marR="5080" indent="-3536950">
              <a:lnSpc>
                <a:spcPct val="100000"/>
              </a:lnSpc>
              <a:spcBef>
                <a:spcPts val="95"/>
              </a:spcBef>
            </a:pPr>
            <a:r>
              <a:rPr dirty="0" sz="3400" spc="120"/>
              <a:t>Faciliter</a:t>
            </a:r>
            <a:r>
              <a:rPr dirty="0" sz="3400" spc="120"/>
              <a:t> </a:t>
            </a:r>
            <a:r>
              <a:rPr dirty="0" sz="3400" spc="165"/>
              <a:t>et</a:t>
            </a:r>
            <a:r>
              <a:rPr dirty="0" sz="3400" spc="165"/>
              <a:t> </a:t>
            </a:r>
            <a:r>
              <a:rPr dirty="0" sz="3400" spc="185"/>
              <a:t>harmoniser</a:t>
            </a:r>
            <a:r>
              <a:rPr dirty="0" sz="3400" spc="185"/>
              <a:t> </a:t>
            </a:r>
            <a:r>
              <a:rPr dirty="0" sz="3400" spc="90"/>
              <a:t>les</a:t>
            </a:r>
            <a:r>
              <a:rPr dirty="0" sz="3400" spc="90"/>
              <a:t> </a:t>
            </a:r>
            <a:r>
              <a:rPr dirty="0" sz="3400" spc="175"/>
              <a:t>pratiques</a:t>
            </a:r>
            <a:r>
              <a:rPr dirty="0" sz="3400" spc="175"/>
              <a:t> </a:t>
            </a:r>
            <a:r>
              <a:rPr dirty="0" sz="3400" spc="100"/>
              <a:t>des </a:t>
            </a:r>
            <a:r>
              <a:rPr dirty="0" sz="3400" spc="100"/>
              <a:t> </a:t>
            </a:r>
            <a:r>
              <a:rPr dirty="0" sz="3400" spc="-160"/>
              <a:t>SPANC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1161421" y="1371092"/>
            <a:ext cx="2875915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110">
                <a:solidFill>
                  <a:srgbClr val="FFA231"/>
                </a:solidFill>
                <a:latin typeface="Arial"/>
                <a:cs typeface="Arial"/>
              </a:rPr>
              <a:t>Arrêté </a:t>
            </a:r>
            <a:r>
              <a:rPr dirty="0" sz="2500" spc="-80">
                <a:solidFill>
                  <a:srgbClr val="FFA231"/>
                </a:solidFill>
                <a:latin typeface="Arial"/>
                <a:cs typeface="Arial"/>
              </a:rPr>
              <a:t>« </a:t>
            </a:r>
            <a:r>
              <a:rPr dirty="0" sz="2500" spc="130">
                <a:solidFill>
                  <a:srgbClr val="FFA231"/>
                </a:solidFill>
                <a:latin typeface="Arial"/>
                <a:cs typeface="Arial"/>
              </a:rPr>
              <a:t>contrôle</a:t>
            </a:r>
            <a:r>
              <a:rPr dirty="0" sz="2500" spc="18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-80">
                <a:solidFill>
                  <a:srgbClr val="FFA231"/>
                </a:solidFill>
                <a:latin typeface="Arial"/>
                <a:cs typeface="Arial"/>
              </a:rPr>
              <a:t>»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3009" y="1816100"/>
            <a:ext cx="130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7227" y="1828284"/>
            <a:ext cx="39497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5">
                <a:solidFill>
                  <a:srgbClr val="CCCCFF"/>
                </a:solidFill>
                <a:latin typeface="Arial"/>
                <a:cs typeface="Arial"/>
              </a:rPr>
              <a:t>Points </a:t>
            </a:r>
            <a:r>
              <a:rPr dirty="0" sz="1800" spc="65">
                <a:solidFill>
                  <a:srgbClr val="CCCCFF"/>
                </a:solidFill>
                <a:latin typeface="Arial"/>
                <a:cs typeface="Arial"/>
              </a:rPr>
              <a:t>de </a:t>
            </a:r>
            <a:r>
              <a:rPr dirty="0" sz="1800" spc="100">
                <a:solidFill>
                  <a:srgbClr val="CCCCFF"/>
                </a:solidFill>
                <a:latin typeface="Arial"/>
                <a:cs typeface="Arial"/>
              </a:rPr>
              <a:t>contrôle </a:t>
            </a:r>
            <a:r>
              <a:rPr dirty="0" sz="1800" spc="55">
                <a:solidFill>
                  <a:srgbClr val="CCCCFF"/>
                </a:solidFill>
                <a:latin typeface="Arial"/>
                <a:cs typeface="Arial"/>
              </a:rPr>
              <a:t>des</a:t>
            </a:r>
            <a:r>
              <a:rPr dirty="0" sz="1800" spc="85">
                <a:solidFill>
                  <a:srgbClr val="CCCCFF"/>
                </a:solidFill>
                <a:latin typeface="Arial"/>
                <a:cs typeface="Arial"/>
              </a:rPr>
              <a:t> </a:t>
            </a:r>
            <a:r>
              <a:rPr dirty="0" sz="1800" spc="95">
                <a:solidFill>
                  <a:srgbClr val="CCCCFF"/>
                </a:solidFill>
                <a:latin typeface="Arial"/>
                <a:cs typeface="Arial"/>
              </a:rPr>
              <a:t>installations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3009" y="2367026"/>
            <a:ext cx="130175" cy="725170"/>
          </a:xfrm>
          <a:prstGeom prst="rect">
            <a:avLst/>
          </a:prstGeom>
        </p:spPr>
        <p:txBody>
          <a:bodyPr wrap="square" lIns="0" tIns="876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3009" y="3417054"/>
            <a:ext cx="130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3009" y="4316229"/>
            <a:ext cx="130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3009" y="5214627"/>
            <a:ext cx="130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90805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715"/>
              </a:spcBef>
            </a:pPr>
            <a:r>
              <a:rPr dirty="0" spc="-65"/>
              <a:t>a</a:t>
            </a:r>
            <a:r>
              <a:rPr dirty="0" spc="25"/>
              <a:t> </a:t>
            </a:r>
            <a:r>
              <a:rPr dirty="0" spc="55"/>
              <a:t>minima</a:t>
            </a: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1800" spc="95" i="0">
                <a:latin typeface="Arial"/>
                <a:cs typeface="Arial"/>
              </a:rPr>
              <a:t>Définitions</a:t>
            </a:r>
            <a:endParaRPr sz="1800">
              <a:latin typeface="Arial"/>
              <a:cs typeface="Arial"/>
            </a:endParaRPr>
          </a:p>
          <a:p>
            <a:pPr marL="12700" marR="480695">
              <a:lnSpc>
                <a:spcPct val="100000"/>
              </a:lnSpc>
              <a:spcBef>
                <a:spcPts val="600"/>
              </a:spcBef>
            </a:pPr>
            <a:r>
              <a:rPr dirty="0" sz="1800" spc="90" i="0">
                <a:latin typeface="Arial"/>
                <a:cs typeface="Arial"/>
              </a:rPr>
              <a:t>Contenu </a:t>
            </a:r>
            <a:r>
              <a:rPr dirty="0" sz="1800" spc="105" i="0">
                <a:latin typeface="Arial"/>
                <a:cs typeface="Arial"/>
              </a:rPr>
              <a:t>rapports </a:t>
            </a:r>
            <a:r>
              <a:rPr dirty="0" sz="1800" spc="65" i="0">
                <a:latin typeface="Arial"/>
                <a:cs typeface="Arial"/>
              </a:rPr>
              <a:t>de</a:t>
            </a:r>
            <a:r>
              <a:rPr dirty="0" sz="1800" spc="5" i="0">
                <a:latin typeface="Arial"/>
                <a:cs typeface="Arial"/>
              </a:rPr>
              <a:t> </a:t>
            </a:r>
            <a:r>
              <a:rPr dirty="0" sz="1800" spc="85" i="0">
                <a:latin typeface="Arial"/>
                <a:cs typeface="Arial"/>
              </a:rPr>
              <a:t>visite  </a:t>
            </a:r>
            <a:r>
              <a:rPr dirty="0" sz="1800" spc="65" i="0">
                <a:latin typeface="Arial"/>
                <a:cs typeface="Arial"/>
              </a:rPr>
              <a:t>selon </a:t>
            </a:r>
            <a:r>
              <a:rPr dirty="0" sz="1800" spc="55" i="0">
                <a:latin typeface="Arial"/>
                <a:cs typeface="Arial"/>
              </a:rPr>
              <a:t>le </a:t>
            </a:r>
            <a:r>
              <a:rPr dirty="0" sz="1800" spc="80" i="0">
                <a:latin typeface="Arial"/>
                <a:cs typeface="Arial"/>
              </a:rPr>
              <a:t>type </a:t>
            </a:r>
            <a:r>
              <a:rPr dirty="0" sz="1800" spc="60" i="0">
                <a:latin typeface="Arial"/>
                <a:cs typeface="Arial"/>
              </a:rPr>
              <a:t>de</a:t>
            </a:r>
            <a:r>
              <a:rPr dirty="0" sz="1800" spc="30" i="0">
                <a:latin typeface="Arial"/>
                <a:cs typeface="Arial"/>
              </a:rPr>
              <a:t> </a:t>
            </a:r>
            <a:r>
              <a:rPr dirty="0" sz="1800" spc="90" i="0">
                <a:latin typeface="Arial"/>
                <a:cs typeface="Arial"/>
              </a:rPr>
              <a:t>contrôle</a:t>
            </a:r>
            <a:endParaRPr sz="1800">
              <a:latin typeface="Arial"/>
              <a:cs typeface="Arial"/>
            </a:endParaRPr>
          </a:p>
          <a:p>
            <a:pPr marL="12700" marR="55244">
              <a:lnSpc>
                <a:spcPct val="100000"/>
              </a:lnSpc>
              <a:spcBef>
                <a:spcPts val="590"/>
              </a:spcBef>
            </a:pPr>
            <a:r>
              <a:rPr dirty="0" sz="1800" spc="75" i="0">
                <a:latin typeface="Arial"/>
                <a:cs typeface="Arial"/>
              </a:rPr>
              <a:t>Critères </a:t>
            </a:r>
            <a:r>
              <a:rPr dirty="0" sz="1800" spc="95" i="0">
                <a:latin typeface="Arial"/>
                <a:cs typeface="Arial"/>
              </a:rPr>
              <a:t>d’évaluation </a:t>
            </a:r>
            <a:r>
              <a:rPr dirty="0" sz="1800" spc="55" i="0">
                <a:latin typeface="Arial"/>
                <a:cs typeface="Arial"/>
              </a:rPr>
              <a:t>des  </a:t>
            </a:r>
            <a:r>
              <a:rPr dirty="0" sz="1800" spc="95" i="0">
                <a:latin typeface="Arial"/>
                <a:cs typeface="Arial"/>
              </a:rPr>
              <a:t>installations (détermination</a:t>
            </a:r>
            <a:r>
              <a:rPr dirty="0" sz="1800" spc="-55" i="0">
                <a:latin typeface="Arial"/>
                <a:cs typeface="Arial"/>
              </a:rPr>
              <a:t> </a:t>
            </a:r>
            <a:r>
              <a:rPr dirty="0" sz="1800" spc="60" i="0">
                <a:latin typeface="Arial"/>
                <a:cs typeface="Arial"/>
              </a:rPr>
              <a:t>de  </a:t>
            </a:r>
            <a:r>
              <a:rPr dirty="0" sz="1800" spc="50" i="0">
                <a:latin typeface="Arial"/>
                <a:cs typeface="Arial"/>
              </a:rPr>
              <a:t>la</a:t>
            </a:r>
            <a:r>
              <a:rPr dirty="0" sz="1800" spc="55" i="0">
                <a:latin typeface="Arial"/>
                <a:cs typeface="Arial"/>
              </a:rPr>
              <a:t> </a:t>
            </a:r>
            <a:r>
              <a:rPr dirty="0" sz="1800" spc="120" i="0">
                <a:latin typeface="Arial"/>
                <a:cs typeface="Arial"/>
              </a:rPr>
              <a:t>non-conformité)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05"/>
              </a:spcBef>
            </a:pPr>
            <a:r>
              <a:rPr dirty="0" sz="1800" spc="95" i="0">
                <a:latin typeface="Arial"/>
                <a:cs typeface="Arial"/>
              </a:rPr>
              <a:t>Obligation </a:t>
            </a:r>
            <a:r>
              <a:rPr dirty="0" sz="1800" spc="110" i="0">
                <a:latin typeface="Arial"/>
                <a:cs typeface="Arial"/>
              </a:rPr>
              <a:t>pour </a:t>
            </a:r>
            <a:r>
              <a:rPr dirty="0" sz="1800" spc="55" i="0">
                <a:latin typeface="Arial"/>
                <a:cs typeface="Arial"/>
              </a:rPr>
              <a:t>le </a:t>
            </a:r>
            <a:r>
              <a:rPr dirty="0" sz="1800" spc="95" i="0">
                <a:latin typeface="Arial"/>
                <a:cs typeface="Arial"/>
              </a:rPr>
              <a:t>propriétaire  </a:t>
            </a:r>
            <a:r>
              <a:rPr dirty="0" sz="1800" spc="60" i="0">
                <a:latin typeface="Arial"/>
                <a:cs typeface="Arial"/>
              </a:rPr>
              <a:t>de </a:t>
            </a:r>
            <a:r>
              <a:rPr dirty="0" sz="1800" spc="80" i="0">
                <a:latin typeface="Arial"/>
                <a:cs typeface="Arial"/>
              </a:rPr>
              <a:t>préparer </a:t>
            </a:r>
            <a:r>
              <a:rPr dirty="0" sz="1800" spc="85" i="0">
                <a:latin typeface="Arial"/>
                <a:cs typeface="Arial"/>
              </a:rPr>
              <a:t>éléments </a:t>
            </a:r>
            <a:r>
              <a:rPr dirty="0" sz="1800" spc="105" i="0">
                <a:latin typeface="Arial"/>
                <a:cs typeface="Arial"/>
              </a:rPr>
              <a:t>prouvant  </a:t>
            </a:r>
            <a:r>
              <a:rPr dirty="0" sz="1800" spc="80" i="0">
                <a:latin typeface="Arial"/>
                <a:cs typeface="Arial"/>
              </a:rPr>
              <a:t>existence </a:t>
            </a:r>
            <a:r>
              <a:rPr dirty="0" sz="1800" spc="65" i="0">
                <a:latin typeface="Arial"/>
                <a:cs typeface="Arial"/>
              </a:rPr>
              <a:t>de</a:t>
            </a:r>
            <a:r>
              <a:rPr dirty="0" sz="1800" spc="85" i="0">
                <a:latin typeface="Arial"/>
                <a:cs typeface="Arial"/>
              </a:rPr>
              <a:t> </a:t>
            </a:r>
            <a:r>
              <a:rPr dirty="0" sz="1800" spc="110" i="0">
                <a:latin typeface="Arial"/>
                <a:cs typeface="Arial"/>
              </a:rPr>
              <a:t>l’installation</a:t>
            </a:r>
            <a:endParaRPr sz="1800">
              <a:latin typeface="Arial"/>
              <a:cs typeface="Arial"/>
            </a:endParaRPr>
          </a:p>
          <a:p>
            <a:pPr marL="12700" marR="1039494">
              <a:lnSpc>
                <a:spcPct val="100000"/>
              </a:lnSpc>
              <a:spcBef>
                <a:spcPts val="595"/>
              </a:spcBef>
            </a:pPr>
            <a:r>
              <a:rPr dirty="0" sz="1800" spc="80" i="0">
                <a:latin typeface="Arial"/>
                <a:cs typeface="Arial"/>
              </a:rPr>
              <a:t>Contenu </a:t>
            </a:r>
            <a:r>
              <a:rPr dirty="0" sz="1800" spc="145" i="0">
                <a:latin typeface="Arial"/>
                <a:cs typeface="Arial"/>
              </a:rPr>
              <a:t>minimum</a:t>
            </a:r>
            <a:r>
              <a:rPr dirty="0" sz="1800" spc="-40" i="0">
                <a:latin typeface="Arial"/>
                <a:cs typeface="Arial"/>
              </a:rPr>
              <a:t> </a:t>
            </a:r>
            <a:r>
              <a:rPr dirty="0" sz="1800" spc="114" i="0">
                <a:latin typeface="Arial"/>
                <a:cs typeface="Arial"/>
              </a:rPr>
              <a:t>du  </a:t>
            </a:r>
            <a:r>
              <a:rPr dirty="0" sz="1800" spc="105" i="0">
                <a:latin typeface="Arial"/>
                <a:cs typeface="Arial"/>
              </a:rPr>
              <a:t>règlement </a:t>
            </a:r>
            <a:r>
              <a:rPr dirty="0" sz="1800" spc="65" i="0">
                <a:latin typeface="Arial"/>
                <a:cs typeface="Arial"/>
              </a:rPr>
              <a:t>de</a:t>
            </a:r>
            <a:r>
              <a:rPr dirty="0" sz="1800" spc="20" i="0">
                <a:latin typeface="Arial"/>
                <a:cs typeface="Arial"/>
              </a:rPr>
              <a:t> </a:t>
            </a:r>
            <a:r>
              <a:rPr dirty="0" sz="1800" spc="55" i="0">
                <a:latin typeface="Arial"/>
                <a:cs typeface="Arial"/>
              </a:rPr>
              <a:t>service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34660" y="1387093"/>
            <a:ext cx="3354070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110">
                <a:solidFill>
                  <a:srgbClr val="FFA231"/>
                </a:solidFill>
                <a:latin typeface="Arial"/>
                <a:cs typeface="Arial"/>
              </a:rPr>
              <a:t>Arrêté </a:t>
            </a:r>
            <a:r>
              <a:rPr dirty="0" sz="2500" spc="-80">
                <a:solidFill>
                  <a:srgbClr val="FFA231"/>
                </a:solidFill>
                <a:latin typeface="Arial"/>
                <a:cs typeface="Arial"/>
              </a:rPr>
              <a:t>«</a:t>
            </a:r>
            <a:r>
              <a:rPr dirty="0" sz="2500" spc="1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120">
                <a:solidFill>
                  <a:srgbClr val="FFA231"/>
                </a:solidFill>
                <a:latin typeface="Arial"/>
                <a:cs typeface="Arial"/>
              </a:rPr>
              <a:t>prescriptions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72354" y="2146046"/>
            <a:ext cx="130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72354" y="2715259"/>
            <a:ext cx="130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55819" y="1663650"/>
            <a:ext cx="3831590" cy="2104390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705485">
              <a:lnSpc>
                <a:spcPct val="100000"/>
              </a:lnSpc>
              <a:spcBef>
                <a:spcPts val="625"/>
              </a:spcBef>
              <a:tabLst>
                <a:tab pos="2584450" algn="l"/>
              </a:tabLst>
            </a:pPr>
            <a:r>
              <a:rPr dirty="0" sz="2500" spc="110">
                <a:solidFill>
                  <a:srgbClr val="FFA231"/>
                </a:solidFill>
                <a:latin typeface="Arial"/>
                <a:cs typeface="Arial"/>
              </a:rPr>
              <a:t>techniques	</a:t>
            </a:r>
            <a:r>
              <a:rPr dirty="0" sz="2500" spc="-80">
                <a:solidFill>
                  <a:srgbClr val="FFA231"/>
                </a:solidFill>
                <a:latin typeface="Arial"/>
                <a:cs typeface="Arial"/>
              </a:rPr>
              <a:t>»</a:t>
            </a:r>
            <a:endParaRPr sz="2500">
              <a:latin typeface="Arial"/>
              <a:cs typeface="Arial"/>
            </a:endParaRPr>
          </a:p>
          <a:p>
            <a:pPr marL="12700" marR="83820">
              <a:lnSpc>
                <a:spcPts val="1939"/>
              </a:lnSpc>
              <a:spcBef>
                <a:spcPts val="620"/>
              </a:spcBef>
            </a:pPr>
            <a:r>
              <a:rPr dirty="0" sz="1800" spc="85">
                <a:latin typeface="Arial"/>
                <a:cs typeface="Arial"/>
              </a:rPr>
              <a:t>Dispositifs </a:t>
            </a:r>
            <a:r>
              <a:rPr dirty="0" sz="1800" spc="100">
                <a:latin typeface="Arial"/>
                <a:cs typeface="Arial"/>
              </a:rPr>
              <a:t>permettant </a:t>
            </a:r>
            <a:r>
              <a:rPr dirty="0" sz="1800" spc="60">
                <a:latin typeface="Arial"/>
                <a:cs typeface="Arial"/>
              </a:rPr>
              <a:t>de </a:t>
            </a:r>
            <a:r>
              <a:rPr dirty="0" sz="1800" spc="100">
                <a:latin typeface="Arial"/>
                <a:cs typeface="Arial"/>
              </a:rPr>
              <a:t>faciliter  </a:t>
            </a:r>
            <a:r>
              <a:rPr dirty="0" sz="1800" spc="60">
                <a:latin typeface="Arial"/>
                <a:cs typeface="Arial"/>
              </a:rPr>
              <a:t>le</a:t>
            </a:r>
            <a:r>
              <a:rPr dirty="0" sz="1800" spc="85">
                <a:latin typeface="Arial"/>
                <a:cs typeface="Arial"/>
              </a:rPr>
              <a:t> </a:t>
            </a:r>
            <a:r>
              <a:rPr dirty="0" sz="1800" spc="100">
                <a:latin typeface="Arial"/>
                <a:cs typeface="Arial"/>
              </a:rPr>
              <a:t>contrôle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89900"/>
              </a:lnSpc>
              <a:spcBef>
                <a:spcPts val="575"/>
              </a:spcBef>
            </a:pPr>
            <a:r>
              <a:rPr dirty="0" sz="1800" spc="80">
                <a:latin typeface="Arial"/>
                <a:cs typeface="Arial"/>
              </a:rPr>
              <a:t>Fourniture </a:t>
            </a:r>
            <a:r>
              <a:rPr dirty="0" sz="1800" spc="60">
                <a:latin typeface="Arial"/>
                <a:cs typeface="Arial"/>
              </a:rPr>
              <a:t>de </a:t>
            </a:r>
            <a:r>
              <a:rPr dirty="0" sz="1800" spc="55">
                <a:latin typeface="Arial"/>
                <a:cs typeface="Arial"/>
              </a:rPr>
              <a:t>schémas </a:t>
            </a:r>
            <a:r>
              <a:rPr dirty="0" sz="1800" spc="100">
                <a:latin typeface="Arial"/>
                <a:cs typeface="Arial"/>
              </a:rPr>
              <a:t>lors </a:t>
            </a:r>
            <a:r>
              <a:rPr dirty="0" sz="1800" spc="65">
                <a:latin typeface="Arial"/>
                <a:cs typeface="Arial"/>
              </a:rPr>
              <a:t>de </a:t>
            </a:r>
            <a:r>
              <a:rPr dirty="0" sz="1800" spc="60">
                <a:latin typeface="Arial"/>
                <a:cs typeface="Arial"/>
              </a:rPr>
              <a:t>la  </a:t>
            </a:r>
            <a:r>
              <a:rPr dirty="0" sz="1800" spc="100">
                <a:latin typeface="Arial"/>
                <a:cs typeface="Arial"/>
              </a:rPr>
              <a:t>conception </a:t>
            </a:r>
            <a:r>
              <a:rPr dirty="0" sz="1800" spc="70">
                <a:latin typeface="Arial"/>
                <a:cs typeface="Arial"/>
              </a:rPr>
              <a:t>localisant </a:t>
            </a:r>
            <a:r>
              <a:rPr dirty="0" sz="1800" spc="85">
                <a:latin typeface="Arial"/>
                <a:cs typeface="Arial"/>
              </a:rPr>
              <a:t>sur </a:t>
            </a:r>
            <a:r>
              <a:rPr dirty="0" sz="1800" spc="50">
                <a:latin typeface="Arial"/>
                <a:cs typeface="Arial"/>
              </a:rPr>
              <a:t>la  </a:t>
            </a:r>
            <a:r>
              <a:rPr dirty="0" sz="1800" spc="60">
                <a:latin typeface="Arial"/>
                <a:cs typeface="Arial"/>
              </a:rPr>
              <a:t>parcelle </a:t>
            </a:r>
            <a:r>
              <a:rPr dirty="0" sz="1800" spc="80">
                <a:latin typeface="Arial"/>
                <a:cs typeface="Arial"/>
              </a:rPr>
              <a:t>l’ensemble </a:t>
            </a:r>
            <a:r>
              <a:rPr dirty="0" sz="1800" spc="45">
                <a:latin typeface="Arial"/>
                <a:cs typeface="Arial"/>
              </a:rPr>
              <a:t>des </a:t>
            </a:r>
            <a:r>
              <a:rPr dirty="0" sz="1800" spc="95">
                <a:latin typeface="Arial"/>
                <a:cs typeface="Arial"/>
              </a:rPr>
              <a:t>dispositifs  constituant</a:t>
            </a:r>
            <a:r>
              <a:rPr dirty="0" sz="1800" spc="55">
                <a:latin typeface="Arial"/>
                <a:cs typeface="Arial"/>
              </a:rPr>
              <a:t> </a:t>
            </a:r>
            <a:r>
              <a:rPr dirty="0" sz="1800" spc="95">
                <a:latin typeface="Arial"/>
                <a:cs typeface="Arial"/>
              </a:rPr>
              <a:t>l’installation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765433" y="1411224"/>
            <a:ext cx="0" cy="4610100"/>
          </a:xfrm>
          <a:custGeom>
            <a:avLst/>
            <a:gdLst/>
            <a:ahLst/>
            <a:cxnLst/>
            <a:rect l="l" t="t" r="r" b="b"/>
            <a:pathLst>
              <a:path w="0" h="4610100">
                <a:moveTo>
                  <a:pt x="0" y="0"/>
                </a:moveTo>
                <a:lnTo>
                  <a:pt x="0" y="4610100"/>
                </a:lnTo>
              </a:path>
            </a:pathLst>
          </a:custGeom>
          <a:ln w="9144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28227" y="190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 h="0">
                <a:moveTo>
                  <a:pt x="0" y="0"/>
                </a:moveTo>
                <a:lnTo>
                  <a:pt x="216420" y="0"/>
                </a:lnTo>
              </a:path>
            </a:pathLst>
          </a:custGeom>
          <a:ln w="3175">
            <a:solidFill>
              <a:srgbClr val="00C9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965577" y="59435"/>
            <a:ext cx="140970" cy="140335"/>
          </a:xfrm>
          <a:custGeom>
            <a:avLst/>
            <a:gdLst/>
            <a:ahLst/>
            <a:cxnLst/>
            <a:rect l="l" t="t" r="r" b="b"/>
            <a:pathLst>
              <a:path w="140970" h="140335">
                <a:moveTo>
                  <a:pt x="140970" y="140208"/>
                </a:moveTo>
                <a:lnTo>
                  <a:pt x="140970" y="0"/>
                </a:lnTo>
                <a:lnTo>
                  <a:pt x="0" y="70866"/>
                </a:lnTo>
                <a:lnTo>
                  <a:pt x="140970" y="140208"/>
                </a:lnTo>
                <a:close/>
              </a:path>
            </a:pathLst>
          </a:custGeom>
          <a:solidFill>
            <a:srgbClr val="0085B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96709" y="5580126"/>
            <a:ext cx="8612886" cy="19763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09663" y="380"/>
            <a:ext cx="8635365" cy="979169"/>
          </a:xfrm>
          <a:custGeom>
            <a:avLst/>
            <a:gdLst/>
            <a:ahLst/>
            <a:cxnLst/>
            <a:rect l="l" t="t" r="r" b="b"/>
            <a:pathLst>
              <a:path w="8635365" h="979169">
                <a:moveTo>
                  <a:pt x="8634984" y="978789"/>
                </a:moveTo>
                <a:lnTo>
                  <a:pt x="8634984" y="0"/>
                </a:lnTo>
                <a:lnTo>
                  <a:pt x="0" y="0"/>
                </a:lnTo>
                <a:lnTo>
                  <a:pt x="0" y="978789"/>
                </a:lnTo>
                <a:lnTo>
                  <a:pt x="8634984" y="9787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28305" y="0"/>
            <a:ext cx="7074534" cy="965835"/>
          </a:xfrm>
          <a:prstGeom prst="rect"/>
        </p:spPr>
        <p:txBody>
          <a:bodyPr wrap="square" lIns="0" tIns="49530" rIns="0" bIns="0" rtlCol="0" vert="horz">
            <a:spAutoFit/>
          </a:bodyPr>
          <a:lstStyle/>
          <a:p>
            <a:pPr marL="2844800" marR="5080" indent="-2832735">
              <a:lnSpc>
                <a:spcPts val="3600"/>
              </a:lnSpc>
              <a:spcBef>
                <a:spcPts val="390"/>
              </a:spcBef>
            </a:pPr>
            <a:r>
              <a:rPr dirty="0" spc="95"/>
              <a:t>Points</a:t>
            </a:r>
            <a:r>
              <a:rPr dirty="0" spc="95"/>
              <a:t> </a:t>
            </a:r>
            <a:r>
              <a:rPr dirty="0" spc="110"/>
              <a:t>de</a:t>
            </a:r>
            <a:r>
              <a:rPr dirty="0" spc="110"/>
              <a:t> </a:t>
            </a:r>
            <a:r>
              <a:rPr dirty="0" spc="150"/>
              <a:t>contrôles</a:t>
            </a:r>
            <a:r>
              <a:rPr dirty="0" spc="150"/>
              <a:t> </a:t>
            </a:r>
            <a:r>
              <a:rPr dirty="0" spc="85"/>
              <a:t>des</a:t>
            </a:r>
            <a:r>
              <a:rPr dirty="0" spc="85"/>
              <a:t> </a:t>
            </a:r>
            <a:r>
              <a:rPr dirty="0" spc="160"/>
              <a:t>installations</a:t>
            </a:r>
            <a:r>
              <a:rPr dirty="0" spc="160"/>
              <a:t> </a:t>
            </a:r>
            <a:r>
              <a:rPr dirty="0" sz="3150" spc="-100" i="1">
                <a:latin typeface="Arial"/>
                <a:cs typeface="Arial"/>
              </a:rPr>
              <a:t>a </a:t>
            </a:r>
            <a:r>
              <a:rPr dirty="0" sz="3150" spc="-100" i="1">
                <a:latin typeface="Arial"/>
                <a:cs typeface="Arial"/>
              </a:rPr>
              <a:t> </a:t>
            </a:r>
            <a:r>
              <a:rPr dirty="0" sz="3150" spc="120" i="1">
                <a:latin typeface="Arial"/>
                <a:cs typeface="Arial"/>
              </a:rPr>
              <a:t>minima</a:t>
            </a:r>
            <a:endParaRPr sz="31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8139" y="907541"/>
            <a:ext cx="8576310" cy="47205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2872" y="2256527"/>
            <a:ext cx="5535930" cy="7270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600" spc="-130">
                <a:solidFill>
                  <a:srgbClr val="FFA231"/>
                </a:solidFill>
              </a:rPr>
              <a:t>G</a:t>
            </a:r>
            <a:r>
              <a:rPr dirty="0" sz="3100" spc="-130">
                <a:solidFill>
                  <a:srgbClr val="FFA231"/>
                </a:solidFill>
              </a:rPr>
              <a:t>ESTION</a:t>
            </a:r>
            <a:r>
              <a:rPr dirty="0" sz="3100" spc="-130">
                <a:solidFill>
                  <a:srgbClr val="FFA231"/>
                </a:solidFill>
              </a:rPr>
              <a:t> </a:t>
            </a:r>
            <a:r>
              <a:rPr dirty="0" sz="3100" spc="-155">
                <a:solidFill>
                  <a:srgbClr val="FFA231"/>
                </a:solidFill>
              </a:rPr>
              <a:t>DE</a:t>
            </a:r>
            <a:r>
              <a:rPr dirty="0" sz="3100" spc="-155">
                <a:solidFill>
                  <a:srgbClr val="FFA231"/>
                </a:solidFill>
              </a:rPr>
              <a:t> </a:t>
            </a:r>
            <a:r>
              <a:rPr dirty="0" sz="3100" spc="-5">
                <a:solidFill>
                  <a:srgbClr val="FFA231"/>
                </a:solidFill>
              </a:rPr>
              <a:t>LA</a:t>
            </a:r>
            <a:r>
              <a:rPr dirty="0" sz="3100" spc="570">
                <a:solidFill>
                  <a:srgbClr val="FFA231"/>
                </a:solidFill>
              </a:rPr>
              <a:t> </a:t>
            </a:r>
            <a:r>
              <a:rPr dirty="0" sz="3100" spc="-35">
                <a:solidFill>
                  <a:srgbClr val="FFA231"/>
                </a:solidFill>
              </a:rPr>
              <a:t>TRANSITION</a:t>
            </a:r>
            <a:endParaRPr sz="31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379" y="1223495"/>
            <a:ext cx="8204834" cy="32232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3695" indent="-340995">
              <a:lnSpc>
                <a:spcPct val="100000"/>
              </a:lnSpc>
              <a:spcBef>
                <a:spcPts val="95"/>
              </a:spcBef>
              <a:buClr>
                <a:srgbClr val="00339A"/>
              </a:buClr>
              <a:buFont typeface="Wingdings"/>
              <a:buChar char=""/>
              <a:tabLst>
                <a:tab pos="353695" algn="l"/>
                <a:tab pos="354330" algn="l"/>
              </a:tabLst>
            </a:pPr>
            <a:r>
              <a:rPr dirty="0" sz="2500" spc="50">
                <a:solidFill>
                  <a:srgbClr val="FFA231"/>
                </a:solidFill>
                <a:latin typeface="Arial"/>
                <a:cs typeface="Arial"/>
              </a:rPr>
              <a:t>Entrée </a:t>
            </a:r>
            <a:r>
              <a:rPr dirty="0" sz="2500" spc="85">
                <a:solidFill>
                  <a:srgbClr val="FFA231"/>
                </a:solidFill>
                <a:latin typeface="Arial"/>
                <a:cs typeface="Arial"/>
              </a:rPr>
              <a:t>en </a:t>
            </a:r>
            <a:r>
              <a:rPr dirty="0" sz="2500" spc="135">
                <a:solidFill>
                  <a:srgbClr val="FFA231"/>
                </a:solidFill>
                <a:latin typeface="Arial"/>
                <a:cs typeface="Arial"/>
              </a:rPr>
              <a:t>vigueur </a:t>
            </a:r>
            <a:r>
              <a:rPr dirty="0" sz="2500" spc="-10">
                <a:solidFill>
                  <a:srgbClr val="FFA231"/>
                </a:solidFill>
                <a:latin typeface="Arial"/>
                <a:cs typeface="Arial"/>
              </a:rPr>
              <a:t>à </a:t>
            </a:r>
            <a:r>
              <a:rPr dirty="0" sz="2500" spc="150">
                <a:solidFill>
                  <a:srgbClr val="FFA231"/>
                </a:solidFill>
                <a:latin typeface="Arial"/>
                <a:cs typeface="Arial"/>
              </a:rPr>
              <a:t>compter </a:t>
            </a:r>
            <a:r>
              <a:rPr dirty="0" sz="2500" spc="175">
                <a:solidFill>
                  <a:srgbClr val="FFA231"/>
                </a:solidFill>
                <a:latin typeface="Arial"/>
                <a:cs typeface="Arial"/>
              </a:rPr>
              <a:t>du</a:t>
            </a:r>
            <a:r>
              <a:rPr dirty="0" sz="2500" spc="175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2650" spc="60" i="1">
                <a:solidFill>
                  <a:srgbClr val="FF3300"/>
                </a:solidFill>
                <a:latin typeface="Arial"/>
                <a:cs typeface="Arial"/>
              </a:rPr>
              <a:t>1</a:t>
            </a:r>
            <a:r>
              <a:rPr dirty="0" baseline="27777" sz="2250" spc="89" i="1">
                <a:solidFill>
                  <a:srgbClr val="FF3300"/>
                </a:solidFill>
                <a:latin typeface="Arial"/>
                <a:cs typeface="Arial"/>
              </a:rPr>
              <a:t>er</a:t>
            </a:r>
            <a:r>
              <a:rPr dirty="0" sz="1500" spc="60" i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2650" spc="114" i="1">
                <a:solidFill>
                  <a:srgbClr val="FF3300"/>
                </a:solidFill>
                <a:latin typeface="Arial"/>
                <a:cs typeface="Arial"/>
              </a:rPr>
              <a:t>juillet</a:t>
            </a:r>
            <a:r>
              <a:rPr dirty="0" sz="2650" spc="180" i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2650" spc="114" i="1">
                <a:solidFill>
                  <a:srgbClr val="FF3300"/>
                </a:solidFill>
                <a:latin typeface="Arial"/>
                <a:cs typeface="Arial"/>
              </a:rPr>
              <a:t>2012</a:t>
            </a:r>
            <a:endParaRPr sz="2650">
              <a:latin typeface="Arial"/>
              <a:cs typeface="Arial"/>
            </a:endParaRPr>
          </a:p>
          <a:p>
            <a:pPr marL="353695" marR="37465" indent="-340995">
              <a:lnSpc>
                <a:spcPct val="100000"/>
              </a:lnSpc>
              <a:spcBef>
                <a:spcPts val="3209"/>
              </a:spcBef>
              <a:buClr>
                <a:srgbClr val="00339A"/>
              </a:buClr>
              <a:buFont typeface="Wingdings"/>
              <a:buChar char=""/>
              <a:tabLst>
                <a:tab pos="353695" algn="l"/>
                <a:tab pos="354330" algn="l"/>
              </a:tabLst>
            </a:pPr>
            <a:r>
              <a:rPr dirty="0" sz="2500" spc="-10">
                <a:solidFill>
                  <a:srgbClr val="FFA231"/>
                </a:solidFill>
                <a:latin typeface="Arial"/>
                <a:cs typeface="Arial"/>
              </a:rPr>
              <a:t>Les </a:t>
            </a:r>
            <a:r>
              <a:rPr dirty="0" sz="2500" spc="125">
                <a:solidFill>
                  <a:srgbClr val="FFA231"/>
                </a:solidFill>
                <a:latin typeface="Arial"/>
                <a:cs typeface="Arial"/>
              </a:rPr>
              <a:t>contrôles </a:t>
            </a:r>
            <a:r>
              <a:rPr dirty="0" sz="2500" spc="100">
                <a:solidFill>
                  <a:srgbClr val="FFA231"/>
                </a:solidFill>
                <a:latin typeface="Arial"/>
                <a:cs typeface="Arial"/>
              </a:rPr>
              <a:t>déjà </a:t>
            </a:r>
            <a:r>
              <a:rPr dirty="0" sz="2500" spc="75">
                <a:solidFill>
                  <a:srgbClr val="FFA231"/>
                </a:solidFill>
                <a:latin typeface="Arial"/>
                <a:cs typeface="Arial"/>
              </a:rPr>
              <a:t>réalisés </a:t>
            </a:r>
            <a:r>
              <a:rPr dirty="0" sz="2500" spc="150">
                <a:solidFill>
                  <a:srgbClr val="FFA231"/>
                </a:solidFill>
                <a:latin typeface="Arial"/>
                <a:cs typeface="Arial"/>
              </a:rPr>
              <a:t>sont </a:t>
            </a:r>
            <a:r>
              <a:rPr dirty="0" sz="2500" spc="160">
                <a:solidFill>
                  <a:srgbClr val="FFA231"/>
                </a:solidFill>
                <a:latin typeface="Arial"/>
                <a:cs typeface="Arial"/>
              </a:rPr>
              <a:t>toujours </a:t>
            </a:r>
            <a:r>
              <a:rPr dirty="0" sz="2500" spc="90">
                <a:solidFill>
                  <a:srgbClr val="FFA231"/>
                </a:solidFill>
                <a:latin typeface="Arial"/>
                <a:cs typeface="Arial"/>
              </a:rPr>
              <a:t>valides </a:t>
            </a:r>
            <a:r>
              <a:rPr dirty="0" sz="2500" spc="105">
                <a:solidFill>
                  <a:srgbClr val="FFA231"/>
                </a:solidFill>
                <a:latin typeface="Arial"/>
                <a:cs typeface="Arial"/>
              </a:rPr>
              <a:t>si  </a:t>
            </a:r>
            <a:r>
              <a:rPr dirty="0" sz="2500" spc="75">
                <a:solidFill>
                  <a:srgbClr val="FFA231"/>
                </a:solidFill>
                <a:latin typeface="Arial"/>
                <a:cs typeface="Arial"/>
              </a:rPr>
              <a:t>réalisés </a:t>
            </a:r>
            <a:r>
              <a:rPr dirty="0" sz="2500" spc="155">
                <a:solidFill>
                  <a:srgbClr val="FFA231"/>
                </a:solidFill>
                <a:latin typeface="Arial"/>
                <a:cs typeface="Arial"/>
              </a:rPr>
              <a:t>conformément </a:t>
            </a:r>
            <a:r>
              <a:rPr dirty="0" sz="2500" spc="145">
                <a:solidFill>
                  <a:srgbClr val="FFA231"/>
                </a:solidFill>
                <a:latin typeface="Arial"/>
                <a:cs typeface="Arial"/>
              </a:rPr>
              <a:t>aux </a:t>
            </a:r>
            <a:r>
              <a:rPr dirty="0" sz="2500" spc="135">
                <a:solidFill>
                  <a:srgbClr val="FFA231"/>
                </a:solidFill>
                <a:latin typeface="Arial"/>
                <a:cs typeface="Arial"/>
              </a:rPr>
              <a:t>textes</a:t>
            </a:r>
            <a:r>
              <a:rPr dirty="0" sz="2500" spc="8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114">
                <a:solidFill>
                  <a:srgbClr val="FFA231"/>
                </a:solidFill>
                <a:latin typeface="Arial"/>
                <a:cs typeface="Arial"/>
              </a:rPr>
              <a:t>antérieurs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0339A"/>
              </a:buClr>
              <a:buFont typeface="Wingdings"/>
              <a:buChar char=""/>
            </a:pPr>
            <a:endParaRPr sz="3300">
              <a:latin typeface="Times New Roman"/>
              <a:cs typeface="Times New Roman"/>
            </a:endParaRPr>
          </a:p>
          <a:p>
            <a:pPr marL="353695" marR="5080" indent="-340995">
              <a:lnSpc>
                <a:spcPct val="100000"/>
              </a:lnSpc>
              <a:buClr>
                <a:srgbClr val="00339A"/>
              </a:buClr>
              <a:buFont typeface="Wingdings"/>
              <a:buChar char=""/>
              <a:tabLst>
                <a:tab pos="353695" algn="l"/>
                <a:tab pos="354330" algn="l"/>
              </a:tabLst>
            </a:pPr>
            <a:r>
              <a:rPr dirty="0" sz="2500" spc="-10">
                <a:solidFill>
                  <a:srgbClr val="FFA231"/>
                </a:solidFill>
                <a:latin typeface="Arial"/>
                <a:cs typeface="Arial"/>
              </a:rPr>
              <a:t>Les </a:t>
            </a:r>
            <a:r>
              <a:rPr dirty="0" sz="2500" spc="105">
                <a:solidFill>
                  <a:srgbClr val="FFA231"/>
                </a:solidFill>
                <a:latin typeface="Arial"/>
                <a:cs typeface="Arial"/>
              </a:rPr>
              <a:t>nouvelles </a:t>
            </a:r>
            <a:r>
              <a:rPr dirty="0" sz="2500" spc="135">
                <a:solidFill>
                  <a:srgbClr val="FFA231"/>
                </a:solidFill>
                <a:latin typeface="Arial"/>
                <a:cs typeface="Arial"/>
              </a:rPr>
              <a:t>prescriptions </a:t>
            </a:r>
            <a:r>
              <a:rPr dirty="0" sz="2500" spc="114">
                <a:solidFill>
                  <a:srgbClr val="FFA231"/>
                </a:solidFill>
                <a:latin typeface="Arial"/>
                <a:cs typeface="Arial"/>
              </a:rPr>
              <a:t>techniques concernent  </a:t>
            </a:r>
            <a:r>
              <a:rPr dirty="0" sz="2500" spc="155">
                <a:solidFill>
                  <a:srgbClr val="FFA231"/>
                </a:solidFill>
                <a:latin typeface="Arial"/>
                <a:cs typeface="Arial"/>
              </a:rPr>
              <a:t>uniquement </a:t>
            </a:r>
            <a:r>
              <a:rPr dirty="0" sz="2500" spc="65">
                <a:solidFill>
                  <a:srgbClr val="FFA231"/>
                </a:solidFill>
                <a:latin typeface="Arial"/>
                <a:cs typeface="Arial"/>
              </a:rPr>
              <a:t>les </a:t>
            </a:r>
            <a:r>
              <a:rPr dirty="0" sz="2500" spc="130">
                <a:solidFill>
                  <a:srgbClr val="FFA231"/>
                </a:solidFill>
                <a:latin typeface="Arial"/>
                <a:cs typeface="Arial"/>
              </a:rPr>
              <a:t>installations </a:t>
            </a:r>
            <a:r>
              <a:rPr dirty="0" sz="2500" spc="110">
                <a:solidFill>
                  <a:srgbClr val="FFA231"/>
                </a:solidFill>
                <a:latin typeface="Arial"/>
                <a:cs typeface="Arial"/>
              </a:rPr>
              <a:t>réhabilitées </a:t>
            </a:r>
            <a:r>
              <a:rPr dirty="0" sz="2500" spc="155">
                <a:solidFill>
                  <a:srgbClr val="FFA231"/>
                </a:solidFill>
                <a:latin typeface="Arial"/>
                <a:cs typeface="Arial"/>
              </a:rPr>
              <a:t>ou  </a:t>
            </a:r>
            <a:r>
              <a:rPr dirty="0" sz="2500" spc="135">
                <a:solidFill>
                  <a:srgbClr val="FFA231"/>
                </a:solidFill>
                <a:latin typeface="Arial"/>
                <a:cs typeface="Arial"/>
              </a:rPr>
              <a:t>nouvellement</a:t>
            </a:r>
            <a:r>
              <a:rPr dirty="0" sz="2500" spc="114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45">
                <a:solidFill>
                  <a:srgbClr val="FFA231"/>
                </a:solidFill>
                <a:latin typeface="Arial"/>
                <a:cs typeface="Arial"/>
              </a:rPr>
              <a:t>créées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8013" y="310389"/>
            <a:ext cx="8049259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180"/>
              <a:t>Application</a:t>
            </a:r>
            <a:r>
              <a:rPr dirty="0" sz="3400" spc="180"/>
              <a:t> </a:t>
            </a:r>
            <a:r>
              <a:rPr dirty="0" sz="3400" spc="85"/>
              <a:t>des</a:t>
            </a:r>
            <a:r>
              <a:rPr dirty="0" sz="3400" spc="85"/>
              <a:t> </a:t>
            </a:r>
            <a:r>
              <a:rPr dirty="0" sz="3400" spc="130"/>
              <a:t>nouvelles</a:t>
            </a:r>
            <a:r>
              <a:rPr dirty="0" sz="3400" spc="105"/>
              <a:t> </a:t>
            </a:r>
            <a:r>
              <a:rPr dirty="0" sz="3400" spc="175"/>
              <a:t>dispositions</a:t>
            </a:r>
            <a:endParaRPr sz="3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7273" y="310389"/>
            <a:ext cx="6273165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185"/>
              <a:t>Comment</a:t>
            </a:r>
            <a:r>
              <a:rPr dirty="0" sz="3400" spc="185"/>
              <a:t> </a:t>
            </a:r>
            <a:r>
              <a:rPr dirty="0" sz="3400" spc="145"/>
              <a:t>gérer</a:t>
            </a:r>
            <a:r>
              <a:rPr dirty="0" sz="3400" spc="145"/>
              <a:t> </a:t>
            </a:r>
            <a:r>
              <a:rPr dirty="0" sz="3400" spc="105"/>
              <a:t>la</a:t>
            </a:r>
            <a:r>
              <a:rPr dirty="0" sz="3400" spc="105"/>
              <a:t> </a:t>
            </a:r>
            <a:r>
              <a:rPr dirty="0" sz="3400" spc="200"/>
              <a:t>transition</a:t>
            </a:r>
            <a:r>
              <a:rPr dirty="0" sz="3400" spc="25"/>
              <a:t> </a:t>
            </a:r>
            <a:r>
              <a:rPr dirty="0" sz="3400" spc="-459"/>
              <a:t>?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444379" y="977914"/>
            <a:ext cx="7877175" cy="2719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3695" marR="80010" indent="-340995">
              <a:lnSpc>
                <a:spcPct val="100000"/>
              </a:lnSpc>
              <a:spcBef>
                <a:spcPts val="100"/>
              </a:spcBef>
              <a:buClr>
                <a:srgbClr val="00339A"/>
              </a:buClr>
              <a:buFont typeface="Wingdings"/>
              <a:buChar char=""/>
              <a:tabLst>
                <a:tab pos="353695" algn="l"/>
                <a:tab pos="354330" algn="l"/>
              </a:tabLst>
            </a:pPr>
            <a:r>
              <a:rPr dirty="0" sz="2500" spc="-10">
                <a:solidFill>
                  <a:srgbClr val="FFA231"/>
                </a:solidFill>
                <a:latin typeface="Arial"/>
                <a:cs typeface="Arial"/>
              </a:rPr>
              <a:t>Les </a:t>
            </a:r>
            <a:r>
              <a:rPr dirty="0" sz="2500" spc="130">
                <a:solidFill>
                  <a:srgbClr val="FFA231"/>
                </a:solidFill>
                <a:latin typeface="Arial"/>
                <a:cs typeface="Arial"/>
              </a:rPr>
              <a:t>installations </a:t>
            </a:r>
            <a:r>
              <a:rPr dirty="0" sz="2500" spc="125">
                <a:solidFill>
                  <a:srgbClr val="FFA231"/>
                </a:solidFill>
                <a:latin typeface="Arial"/>
                <a:cs typeface="Arial"/>
              </a:rPr>
              <a:t>identifiées </a:t>
            </a:r>
            <a:r>
              <a:rPr dirty="0" sz="2500" spc="160">
                <a:solidFill>
                  <a:srgbClr val="FFA231"/>
                </a:solidFill>
                <a:latin typeface="Arial"/>
                <a:cs typeface="Arial"/>
              </a:rPr>
              <a:t>non </a:t>
            </a:r>
            <a:r>
              <a:rPr dirty="0" sz="2500" spc="135">
                <a:solidFill>
                  <a:srgbClr val="FFA231"/>
                </a:solidFill>
                <a:latin typeface="Arial"/>
                <a:cs typeface="Arial"/>
              </a:rPr>
              <a:t>conformes </a:t>
            </a:r>
            <a:r>
              <a:rPr dirty="0" sz="2500" spc="150">
                <a:solidFill>
                  <a:srgbClr val="FFA231"/>
                </a:solidFill>
                <a:latin typeface="Arial"/>
                <a:cs typeface="Arial"/>
              </a:rPr>
              <a:t>sont  </a:t>
            </a:r>
            <a:r>
              <a:rPr dirty="0" sz="2500" spc="160">
                <a:solidFill>
                  <a:srgbClr val="FFA231"/>
                </a:solidFill>
                <a:latin typeface="Arial"/>
                <a:cs typeface="Arial"/>
              </a:rPr>
              <a:t>toujours non</a:t>
            </a:r>
            <a:r>
              <a:rPr dirty="0" sz="2500" spc="6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135">
                <a:solidFill>
                  <a:srgbClr val="FFA231"/>
                </a:solidFill>
                <a:latin typeface="Arial"/>
                <a:cs typeface="Arial"/>
              </a:rPr>
              <a:t>conformes</a:t>
            </a:r>
            <a:endParaRPr sz="2500">
              <a:latin typeface="Arial"/>
              <a:cs typeface="Arial"/>
            </a:endParaRPr>
          </a:p>
          <a:p>
            <a:pPr lvl="1" marL="753745" indent="-283845">
              <a:lnSpc>
                <a:spcPct val="100000"/>
              </a:lnSpc>
              <a:spcBef>
                <a:spcPts val="320"/>
              </a:spcBef>
              <a:buClr>
                <a:srgbClr val="808080"/>
              </a:buClr>
              <a:buFont typeface="Wingdings"/>
              <a:buChar char=""/>
              <a:tabLst>
                <a:tab pos="753745" algn="l"/>
                <a:tab pos="754380" algn="l"/>
              </a:tabLst>
            </a:pPr>
            <a:r>
              <a:rPr dirty="0" sz="1800">
                <a:latin typeface="Arial"/>
                <a:cs typeface="Arial"/>
              </a:rPr>
              <a:t>Seuls </a:t>
            </a:r>
            <a:r>
              <a:rPr dirty="0" sz="1800" spc="45">
                <a:latin typeface="Arial"/>
                <a:cs typeface="Arial"/>
              </a:rPr>
              <a:t>les </a:t>
            </a:r>
            <a:r>
              <a:rPr dirty="0" sz="1800" spc="70">
                <a:latin typeface="Arial"/>
                <a:cs typeface="Arial"/>
              </a:rPr>
              <a:t>délais </a:t>
            </a:r>
            <a:r>
              <a:rPr dirty="0" sz="1800" spc="110">
                <a:latin typeface="Arial"/>
                <a:cs typeface="Arial"/>
              </a:rPr>
              <a:t>d’obligation </a:t>
            </a:r>
            <a:r>
              <a:rPr dirty="0" sz="1800" spc="60">
                <a:latin typeface="Arial"/>
                <a:cs typeface="Arial"/>
              </a:rPr>
              <a:t>de </a:t>
            </a:r>
            <a:r>
              <a:rPr dirty="0" sz="1800" spc="75">
                <a:latin typeface="Arial"/>
                <a:cs typeface="Arial"/>
              </a:rPr>
              <a:t>réalisation </a:t>
            </a:r>
            <a:r>
              <a:rPr dirty="0" sz="1800" spc="45">
                <a:latin typeface="Arial"/>
                <a:cs typeface="Arial"/>
              </a:rPr>
              <a:t>des </a:t>
            </a:r>
            <a:r>
              <a:rPr dirty="0" sz="1800" spc="85">
                <a:latin typeface="Arial"/>
                <a:cs typeface="Arial"/>
              </a:rPr>
              <a:t>travaux</a:t>
            </a:r>
            <a:r>
              <a:rPr dirty="0" sz="1800" spc="135">
                <a:latin typeface="Arial"/>
                <a:cs typeface="Arial"/>
              </a:rPr>
              <a:t> </a:t>
            </a:r>
            <a:r>
              <a:rPr dirty="0" sz="1800" spc="80">
                <a:latin typeface="Arial"/>
                <a:cs typeface="Arial"/>
              </a:rPr>
              <a:t>changent</a:t>
            </a:r>
            <a:endParaRPr sz="180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350"/>
              </a:spcBef>
            </a:pPr>
            <a:r>
              <a:rPr dirty="0" sz="1800" spc="375">
                <a:solidFill>
                  <a:srgbClr val="FFA231"/>
                </a:solidFill>
                <a:latin typeface="Arial"/>
                <a:cs typeface="Arial"/>
              </a:rPr>
              <a:t>&gt; </a:t>
            </a:r>
            <a:r>
              <a:rPr dirty="0" sz="1800" spc="65">
                <a:solidFill>
                  <a:srgbClr val="FFA231"/>
                </a:solidFill>
                <a:latin typeface="Arial"/>
                <a:cs typeface="Arial"/>
              </a:rPr>
              <a:t>dans </a:t>
            </a:r>
            <a:r>
              <a:rPr dirty="0" sz="1800" spc="105">
                <a:solidFill>
                  <a:srgbClr val="FFA231"/>
                </a:solidFill>
                <a:latin typeface="Arial"/>
                <a:cs typeface="Arial"/>
              </a:rPr>
              <a:t>tous </a:t>
            </a:r>
            <a:r>
              <a:rPr dirty="0" sz="1800" spc="50">
                <a:solidFill>
                  <a:srgbClr val="FFA231"/>
                </a:solidFill>
                <a:latin typeface="Arial"/>
                <a:cs typeface="Arial"/>
              </a:rPr>
              <a:t>les </a:t>
            </a:r>
            <a:r>
              <a:rPr dirty="0" sz="1800" spc="10">
                <a:solidFill>
                  <a:srgbClr val="FFA231"/>
                </a:solidFill>
                <a:latin typeface="Arial"/>
                <a:cs typeface="Arial"/>
              </a:rPr>
              <a:t>cas </a:t>
            </a:r>
            <a:r>
              <a:rPr dirty="0" sz="1800" spc="65">
                <a:solidFill>
                  <a:srgbClr val="FFA231"/>
                </a:solidFill>
                <a:latin typeface="Arial"/>
                <a:cs typeface="Arial"/>
              </a:rPr>
              <a:t>: </a:t>
            </a:r>
            <a:r>
              <a:rPr dirty="0" sz="1800" spc="135">
                <a:solidFill>
                  <a:srgbClr val="FFA231"/>
                </a:solidFill>
                <a:latin typeface="Arial"/>
                <a:cs typeface="Arial"/>
              </a:rPr>
              <a:t>1 </a:t>
            </a:r>
            <a:r>
              <a:rPr dirty="0" sz="1800" spc="55">
                <a:solidFill>
                  <a:srgbClr val="FFA231"/>
                </a:solidFill>
                <a:latin typeface="Arial"/>
                <a:cs typeface="Arial"/>
              </a:rPr>
              <a:t>an </a:t>
            </a:r>
            <a:r>
              <a:rPr dirty="0" sz="1800" spc="60">
                <a:solidFill>
                  <a:srgbClr val="FFA231"/>
                </a:solidFill>
                <a:latin typeface="Arial"/>
                <a:cs typeface="Arial"/>
              </a:rPr>
              <a:t>après </a:t>
            </a:r>
            <a:r>
              <a:rPr dirty="0" sz="1800" spc="55">
                <a:solidFill>
                  <a:srgbClr val="FFA231"/>
                </a:solidFill>
                <a:latin typeface="Arial"/>
                <a:cs typeface="Arial"/>
              </a:rPr>
              <a:t>la</a:t>
            </a:r>
            <a:r>
              <a:rPr dirty="0" sz="1800" spc="-114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70">
                <a:solidFill>
                  <a:srgbClr val="FFA231"/>
                </a:solidFill>
                <a:latin typeface="Arial"/>
                <a:cs typeface="Arial"/>
              </a:rPr>
              <a:t>vente</a:t>
            </a:r>
            <a:endParaRPr sz="180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350"/>
              </a:spcBef>
            </a:pPr>
            <a:r>
              <a:rPr dirty="0" sz="1800" spc="375">
                <a:solidFill>
                  <a:srgbClr val="FFA231"/>
                </a:solidFill>
                <a:latin typeface="Arial"/>
                <a:cs typeface="Arial"/>
              </a:rPr>
              <a:t>&gt; </a:t>
            </a:r>
            <a:r>
              <a:rPr dirty="0" sz="1800" spc="70">
                <a:solidFill>
                  <a:srgbClr val="FFA231"/>
                </a:solidFill>
                <a:latin typeface="Arial"/>
                <a:cs typeface="Arial"/>
              </a:rPr>
              <a:t>si </a:t>
            </a:r>
            <a:r>
              <a:rPr dirty="0" sz="1800" spc="90">
                <a:solidFill>
                  <a:srgbClr val="FFA231"/>
                </a:solidFill>
                <a:latin typeface="Arial"/>
                <a:cs typeface="Arial"/>
              </a:rPr>
              <a:t>danger </a:t>
            </a:r>
            <a:r>
              <a:rPr dirty="0" sz="1800" spc="110">
                <a:solidFill>
                  <a:srgbClr val="FFA231"/>
                </a:solidFill>
                <a:latin typeface="Arial"/>
                <a:cs typeface="Arial"/>
              </a:rPr>
              <a:t>ou </a:t>
            </a:r>
            <a:r>
              <a:rPr dirty="0" sz="1800" spc="90">
                <a:solidFill>
                  <a:srgbClr val="FFA231"/>
                </a:solidFill>
                <a:latin typeface="Arial"/>
                <a:cs typeface="Arial"/>
              </a:rPr>
              <a:t>risque </a:t>
            </a:r>
            <a:r>
              <a:rPr dirty="0" sz="1800" spc="65">
                <a:solidFill>
                  <a:srgbClr val="FFA231"/>
                </a:solidFill>
                <a:latin typeface="Arial"/>
                <a:cs typeface="Arial"/>
              </a:rPr>
              <a:t>: </a:t>
            </a:r>
            <a:r>
              <a:rPr dirty="0" sz="1800" spc="145">
                <a:solidFill>
                  <a:srgbClr val="FFA231"/>
                </a:solidFill>
                <a:latin typeface="Arial"/>
                <a:cs typeface="Arial"/>
              </a:rPr>
              <a:t>maximum </a:t>
            </a:r>
            <a:r>
              <a:rPr dirty="0" sz="1800" spc="135">
                <a:solidFill>
                  <a:srgbClr val="FFA231"/>
                </a:solidFill>
                <a:latin typeface="Arial"/>
                <a:cs typeface="Arial"/>
              </a:rPr>
              <a:t>4 </a:t>
            </a:r>
            <a:r>
              <a:rPr dirty="0" sz="1800" spc="45">
                <a:solidFill>
                  <a:srgbClr val="FFA231"/>
                </a:solidFill>
                <a:latin typeface="Arial"/>
                <a:cs typeface="Arial"/>
              </a:rPr>
              <a:t>ans </a:t>
            </a:r>
            <a:r>
              <a:rPr dirty="0" sz="1800" spc="60">
                <a:solidFill>
                  <a:srgbClr val="FFA231"/>
                </a:solidFill>
                <a:latin typeface="Arial"/>
                <a:cs typeface="Arial"/>
              </a:rPr>
              <a:t>après le</a:t>
            </a:r>
            <a:r>
              <a:rPr dirty="0" sz="1800" spc="-27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100">
                <a:solidFill>
                  <a:srgbClr val="FFA231"/>
                </a:solidFill>
                <a:latin typeface="Arial"/>
                <a:cs typeface="Arial"/>
              </a:rPr>
              <a:t>contrôle</a:t>
            </a:r>
            <a:endParaRPr sz="1800">
              <a:latin typeface="Arial"/>
              <a:cs typeface="Arial"/>
            </a:endParaRPr>
          </a:p>
          <a:p>
            <a:pPr marL="353695" marR="315595" indent="-340995">
              <a:lnSpc>
                <a:spcPct val="100000"/>
              </a:lnSpc>
              <a:spcBef>
                <a:spcPts val="1705"/>
              </a:spcBef>
              <a:buClr>
                <a:srgbClr val="00339A"/>
              </a:buClr>
              <a:buFont typeface="Wingdings"/>
              <a:buChar char=""/>
              <a:tabLst>
                <a:tab pos="353695" algn="l"/>
                <a:tab pos="354330" algn="l"/>
              </a:tabLst>
            </a:pPr>
            <a:r>
              <a:rPr dirty="0" sz="2500" spc="-10">
                <a:solidFill>
                  <a:srgbClr val="FFA231"/>
                </a:solidFill>
                <a:latin typeface="Arial"/>
                <a:cs typeface="Arial"/>
              </a:rPr>
              <a:t>Les </a:t>
            </a:r>
            <a:r>
              <a:rPr dirty="0" sz="2500" spc="125">
                <a:solidFill>
                  <a:srgbClr val="FFA231"/>
                </a:solidFill>
                <a:latin typeface="Arial"/>
                <a:cs typeface="Arial"/>
              </a:rPr>
              <a:t>contrôles </a:t>
            </a:r>
            <a:r>
              <a:rPr dirty="0" sz="2500" spc="75">
                <a:solidFill>
                  <a:srgbClr val="FFA231"/>
                </a:solidFill>
                <a:latin typeface="Arial"/>
                <a:cs typeface="Arial"/>
              </a:rPr>
              <a:t>réalisés </a:t>
            </a:r>
            <a:r>
              <a:rPr dirty="0" sz="2500" spc="155">
                <a:solidFill>
                  <a:srgbClr val="FFA231"/>
                </a:solidFill>
                <a:latin typeface="Arial"/>
                <a:cs typeface="Arial"/>
              </a:rPr>
              <a:t>conformément </a:t>
            </a:r>
            <a:r>
              <a:rPr dirty="0" sz="2500" spc="-10">
                <a:solidFill>
                  <a:srgbClr val="FFA231"/>
                </a:solidFill>
                <a:latin typeface="Arial"/>
                <a:cs typeface="Arial"/>
              </a:rPr>
              <a:t>à </a:t>
            </a:r>
            <a:r>
              <a:rPr dirty="0" sz="2500" spc="130">
                <a:solidFill>
                  <a:srgbClr val="FFA231"/>
                </a:solidFill>
                <a:latin typeface="Arial"/>
                <a:cs typeface="Arial"/>
              </a:rPr>
              <a:t>l’arrêté  </a:t>
            </a:r>
            <a:r>
              <a:rPr dirty="0" sz="2500" spc="140">
                <a:solidFill>
                  <a:srgbClr val="FFA231"/>
                </a:solidFill>
                <a:latin typeface="Arial"/>
                <a:cs typeface="Arial"/>
              </a:rPr>
              <a:t>contrôle </a:t>
            </a:r>
            <a:r>
              <a:rPr dirty="0" sz="2500" spc="95">
                <a:solidFill>
                  <a:srgbClr val="FFA231"/>
                </a:solidFill>
                <a:latin typeface="Arial"/>
                <a:cs typeface="Arial"/>
              </a:rPr>
              <a:t>de </a:t>
            </a:r>
            <a:r>
              <a:rPr dirty="0" sz="2500" spc="195">
                <a:solidFill>
                  <a:srgbClr val="FFA231"/>
                </a:solidFill>
                <a:latin typeface="Arial"/>
                <a:cs typeface="Arial"/>
              </a:rPr>
              <a:t>2009 </a:t>
            </a:r>
            <a:r>
              <a:rPr dirty="0" sz="2500" spc="150">
                <a:solidFill>
                  <a:srgbClr val="FFA231"/>
                </a:solidFill>
                <a:latin typeface="Arial"/>
                <a:cs typeface="Arial"/>
              </a:rPr>
              <a:t>sont </a:t>
            </a:r>
            <a:r>
              <a:rPr dirty="0" sz="2500" spc="165">
                <a:solidFill>
                  <a:srgbClr val="FFA231"/>
                </a:solidFill>
                <a:latin typeface="Arial"/>
                <a:cs typeface="Arial"/>
              </a:rPr>
              <a:t>toujours</a:t>
            </a:r>
            <a:r>
              <a:rPr dirty="0" sz="2500" spc="-1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80">
                <a:solidFill>
                  <a:srgbClr val="FFA231"/>
                </a:solidFill>
                <a:latin typeface="Arial"/>
                <a:cs typeface="Arial"/>
              </a:rPr>
              <a:t>valables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588" y="4288028"/>
            <a:ext cx="130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579" y="3711955"/>
            <a:ext cx="7814945" cy="1526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6545" marR="5080" indent="-283845">
              <a:lnSpc>
                <a:spcPct val="100000"/>
              </a:lnSpc>
              <a:spcBef>
                <a:spcPts val="100"/>
              </a:spcBef>
              <a:buClr>
                <a:srgbClr val="808080"/>
              </a:buClr>
              <a:buFont typeface="Wingdings"/>
              <a:buChar char=""/>
              <a:tabLst>
                <a:tab pos="296545" algn="l"/>
                <a:tab pos="297180" algn="l"/>
                <a:tab pos="5847715" algn="l"/>
              </a:tabLst>
            </a:pPr>
            <a:r>
              <a:rPr dirty="0" u="heavy" sz="1800" spc="-5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  </a:t>
            </a:r>
            <a:r>
              <a:rPr dirty="0" u="heavy" sz="1800" spc="1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cas </a:t>
            </a:r>
            <a:r>
              <a:rPr dirty="0" u="heavy" sz="1800" spc="7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 vente </a:t>
            </a:r>
            <a:r>
              <a:rPr dirty="0" u="heavy" sz="1800" spc="6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r>
              <a:rPr dirty="0" sz="1800" spc="65">
                <a:latin typeface="Arial"/>
                <a:cs typeface="Arial"/>
              </a:rPr>
              <a:t> </a:t>
            </a:r>
            <a:r>
              <a:rPr dirty="0" sz="1800" spc="90">
                <a:latin typeface="Arial"/>
                <a:cs typeface="Arial"/>
              </a:rPr>
              <a:t>possibilité </a:t>
            </a:r>
            <a:r>
              <a:rPr dirty="0" sz="1800" spc="60">
                <a:latin typeface="Arial"/>
                <a:cs typeface="Arial"/>
              </a:rPr>
              <a:t>de </a:t>
            </a:r>
            <a:r>
              <a:rPr dirty="0" sz="1800" spc="75">
                <a:latin typeface="Arial"/>
                <a:cs typeface="Arial"/>
              </a:rPr>
              <a:t>faire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 spc="110">
                <a:latin typeface="Arial"/>
                <a:cs typeface="Arial"/>
              </a:rPr>
              <a:t>un</a:t>
            </a:r>
            <a:r>
              <a:rPr dirty="0" sz="1800" spc="70">
                <a:latin typeface="Arial"/>
                <a:cs typeface="Arial"/>
              </a:rPr>
              <a:t> </a:t>
            </a:r>
            <a:r>
              <a:rPr dirty="0" sz="1800" spc="90">
                <a:latin typeface="Arial"/>
                <a:cs typeface="Arial"/>
              </a:rPr>
              <a:t>contrôle,	</a:t>
            </a:r>
            <a:r>
              <a:rPr dirty="0" sz="1800" spc="-10">
                <a:latin typeface="Arial"/>
                <a:cs typeface="Arial"/>
              </a:rPr>
              <a:t>à </a:t>
            </a:r>
            <a:r>
              <a:rPr dirty="0" sz="1800" spc="50">
                <a:latin typeface="Arial"/>
                <a:cs typeface="Arial"/>
              </a:rPr>
              <a:t>la </a:t>
            </a:r>
            <a:r>
              <a:rPr dirty="0" sz="1800" spc="60">
                <a:latin typeface="Arial"/>
                <a:cs typeface="Arial"/>
              </a:rPr>
              <a:t>charge </a:t>
            </a:r>
            <a:r>
              <a:rPr dirty="0" sz="1800" spc="90">
                <a:latin typeface="Arial"/>
                <a:cs typeface="Arial"/>
              </a:rPr>
              <a:t>et </a:t>
            </a:r>
            <a:r>
              <a:rPr dirty="0" sz="1800" spc="-10">
                <a:latin typeface="Arial"/>
                <a:cs typeface="Arial"/>
              </a:rPr>
              <a:t>à </a:t>
            </a:r>
            <a:r>
              <a:rPr dirty="0" sz="1800" spc="50">
                <a:latin typeface="Arial"/>
                <a:cs typeface="Arial"/>
              </a:rPr>
              <a:t>la  </a:t>
            </a:r>
            <a:r>
              <a:rPr dirty="0" sz="1800" spc="75">
                <a:latin typeface="Arial"/>
                <a:cs typeface="Arial"/>
              </a:rPr>
              <a:t>demande </a:t>
            </a:r>
            <a:r>
              <a:rPr dirty="0" sz="1800" spc="120">
                <a:latin typeface="Arial"/>
                <a:cs typeface="Arial"/>
              </a:rPr>
              <a:t>du</a:t>
            </a:r>
            <a:r>
              <a:rPr dirty="0" sz="1800" spc="40">
                <a:latin typeface="Arial"/>
                <a:cs typeface="Arial"/>
              </a:rPr>
              <a:t> </a:t>
            </a:r>
            <a:r>
              <a:rPr dirty="0" sz="1800" spc="90">
                <a:latin typeface="Arial"/>
                <a:cs typeface="Arial"/>
              </a:rPr>
              <a:t>propriétaire</a:t>
            </a:r>
            <a:endParaRPr sz="1800">
              <a:latin typeface="Arial"/>
              <a:cs typeface="Arial"/>
            </a:endParaRPr>
          </a:p>
          <a:p>
            <a:pPr marL="296545">
              <a:lnSpc>
                <a:spcPct val="100000"/>
              </a:lnSpc>
              <a:spcBef>
                <a:spcPts val="325"/>
              </a:spcBef>
            </a:pPr>
            <a:r>
              <a:rPr dirty="0" u="heavy" sz="1800" spc="-5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 </a:t>
            </a:r>
            <a:r>
              <a:rPr dirty="0" u="heavy" sz="1800" spc="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cas </a:t>
            </a:r>
            <a:r>
              <a:rPr dirty="0" u="heavy" sz="1800" spc="1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d’allongement </a:t>
            </a:r>
            <a:r>
              <a:rPr dirty="0" u="heavy" sz="1800" spc="5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des </a:t>
            </a:r>
            <a:r>
              <a:rPr dirty="0" u="heavy" sz="1800" spc="7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délais </a:t>
            </a:r>
            <a:r>
              <a:rPr dirty="0" u="heavy" sz="1800" spc="12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pour </a:t>
            </a:r>
            <a:r>
              <a:rPr dirty="0" u="heavy" sz="1800" spc="5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les </a:t>
            </a:r>
            <a:r>
              <a:rPr dirty="0" u="heavy" sz="1800" spc="9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travaux</a:t>
            </a:r>
            <a:r>
              <a:rPr dirty="0" u="heavy" sz="1800" spc="-17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800" spc="6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345"/>
              </a:spcBef>
            </a:pPr>
            <a:r>
              <a:rPr dirty="0" sz="1800" spc="375">
                <a:solidFill>
                  <a:srgbClr val="FFA231"/>
                </a:solidFill>
                <a:latin typeface="Arial"/>
                <a:cs typeface="Arial"/>
              </a:rPr>
              <a:t>&gt; </a:t>
            </a:r>
            <a:r>
              <a:rPr dirty="0" sz="1800" spc="70">
                <a:solidFill>
                  <a:srgbClr val="FFA231"/>
                </a:solidFill>
                <a:latin typeface="Arial"/>
                <a:cs typeface="Arial"/>
              </a:rPr>
              <a:t>si </a:t>
            </a:r>
            <a:r>
              <a:rPr dirty="0" sz="1800" spc="50">
                <a:solidFill>
                  <a:srgbClr val="FFA231"/>
                </a:solidFill>
                <a:latin typeface="Arial"/>
                <a:cs typeface="Arial"/>
              </a:rPr>
              <a:t>les </a:t>
            </a:r>
            <a:r>
              <a:rPr dirty="0" sz="1800" spc="95">
                <a:solidFill>
                  <a:srgbClr val="FFA231"/>
                </a:solidFill>
                <a:latin typeface="Arial"/>
                <a:cs typeface="Arial"/>
              </a:rPr>
              <a:t>travaux </a:t>
            </a:r>
            <a:r>
              <a:rPr dirty="0" sz="1800" spc="130">
                <a:solidFill>
                  <a:srgbClr val="FFA231"/>
                </a:solidFill>
                <a:latin typeface="Arial"/>
                <a:cs typeface="Arial"/>
              </a:rPr>
              <a:t>ont </a:t>
            </a:r>
            <a:r>
              <a:rPr dirty="0" sz="1800" spc="65">
                <a:solidFill>
                  <a:srgbClr val="FFA231"/>
                </a:solidFill>
                <a:latin typeface="Arial"/>
                <a:cs typeface="Arial"/>
              </a:rPr>
              <a:t>été </a:t>
            </a:r>
            <a:r>
              <a:rPr dirty="0" sz="1800" spc="100">
                <a:solidFill>
                  <a:srgbClr val="FFA231"/>
                </a:solidFill>
                <a:latin typeface="Arial"/>
                <a:cs typeface="Arial"/>
              </a:rPr>
              <a:t>faits </a:t>
            </a:r>
            <a:r>
              <a:rPr dirty="0" sz="1800" spc="65">
                <a:solidFill>
                  <a:srgbClr val="FFA231"/>
                </a:solidFill>
                <a:latin typeface="Arial"/>
                <a:cs typeface="Arial"/>
              </a:rPr>
              <a:t>: </a:t>
            </a:r>
            <a:r>
              <a:rPr dirty="0" sz="1800" spc="105">
                <a:solidFill>
                  <a:srgbClr val="FFA231"/>
                </a:solidFill>
                <a:latin typeface="Arial"/>
                <a:cs typeface="Arial"/>
              </a:rPr>
              <a:t>conforme </a:t>
            </a:r>
            <a:r>
              <a:rPr dirty="0" sz="1800" spc="-10">
                <a:solidFill>
                  <a:srgbClr val="FFA231"/>
                </a:solidFill>
                <a:latin typeface="Arial"/>
                <a:cs typeface="Arial"/>
              </a:rPr>
              <a:t>à </a:t>
            </a:r>
            <a:r>
              <a:rPr dirty="0" sz="1800" spc="55">
                <a:solidFill>
                  <a:srgbClr val="FFA231"/>
                </a:solidFill>
                <a:latin typeface="Arial"/>
                <a:cs typeface="Arial"/>
              </a:rPr>
              <a:t>la</a:t>
            </a:r>
            <a:r>
              <a:rPr dirty="0" sz="1800" spc="-12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-40">
                <a:solidFill>
                  <a:srgbClr val="FFA231"/>
                </a:solidFill>
                <a:latin typeface="Arial"/>
                <a:cs typeface="Arial"/>
              </a:rPr>
              <a:t>LEMA</a:t>
            </a:r>
            <a:endParaRPr sz="18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350"/>
              </a:spcBef>
            </a:pPr>
            <a:r>
              <a:rPr dirty="0" sz="1800" spc="375">
                <a:solidFill>
                  <a:srgbClr val="FFA231"/>
                </a:solidFill>
                <a:latin typeface="Arial"/>
                <a:cs typeface="Arial"/>
              </a:rPr>
              <a:t>&gt; </a:t>
            </a:r>
            <a:r>
              <a:rPr dirty="0" sz="1800" spc="90">
                <a:solidFill>
                  <a:srgbClr val="FFA231"/>
                </a:solidFill>
                <a:latin typeface="Arial"/>
                <a:cs typeface="Arial"/>
              </a:rPr>
              <a:t>sinon, </a:t>
            </a:r>
            <a:r>
              <a:rPr dirty="0" sz="1800" spc="125">
                <a:solidFill>
                  <a:srgbClr val="FFA231"/>
                </a:solidFill>
                <a:latin typeface="Arial"/>
                <a:cs typeface="Arial"/>
              </a:rPr>
              <a:t>informer </a:t>
            </a:r>
            <a:r>
              <a:rPr dirty="0" sz="1800" spc="60">
                <a:solidFill>
                  <a:srgbClr val="FFA231"/>
                </a:solidFill>
                <a:latin typeface="Arial"/>
                <a:cs typeface="Arial"/>
              </a:rPr>
              <a:t>le </a:t>
            </a:r>
            <a:r>
              <a:rPr dirty="0" sz="1800" spc="105">
                <a:solidFill>
                  <a:srgbClr val="FFA231"/>
                </a:solidFill>
                <a:latin typeface="Arial"/>
                <a:cs typeface="Arial"/>
              </a:rPr>
              <a:t>propriétaire </a:t>
            </a:r>
            <a:r>
              <a:rPr dirty="0" sz="1800" spc="95">
                <a:solidFill>
                  <a:srgbClr val="FFA231"/>
                </a:solidFill>
                <a:latin typeface="Arial"/>
                <a:cs typeface="Arial"/>
              </a:rPr>
              <a:t>lors </a:t>
            </a:r>
            <a:r>
              <a:rPr dirty="0" sz="1800" spc="125">
                <a:solidFill>
                  <a:srgbClr val="FFA231"/>
                </a:solidFill>
                <a:latin typeface="Arial"/>
                <a:cs typeface="Arial"/>
              </a:rPr>
              <a:t>du </a:t>
            </a:r>
            <a:r>
              <a:rPr dirty="0" sz="1800" spc="100">
                <a:solidFill>
                  <a:srgbClr val="FFA231"/>
                </a:solidFill>
                <a:latin typeface="Arial"/>
                <a:cs typeface="Arial"/>
              </a:rPr>
              <a:t>contrôle</a:t>
            </a:r>
            <a:r>
              <a:rPr dirty="0" sz="1800" spc="-31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105">
                <a:solidFill>
                  <a:srgbClr val="FFA231"/>
                </a:solidFill>
                <a:latin typeface="Arial"/>
                <a:cs typeface="Arial"/>
              </a:rPr>
              <a:t>périodique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578" y="5171932"/>
            <a:ext cx="7936230" cy="124650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698500">
              <a:lnSpc>
                <a:spcPct val="100000"/>
              </a:lnSpc>
              <a:spcBef>
                <a:spcPts val="420"/>
              </a:spcBef>
            </a:pPr>
            <a:r>
              <a:rPr dirty="0" sz="1800" spc="85">
                <a:solidFill>
                  <a:srgbClr val="FFA231"/>
                </a:solidFill>
                <a:latin typeface="Arial"/>
                <a:cs typeface="Arial"/>
              </a:rPr>
              <a:t>suivant</a:t>
            </a:r>
            <a:endParaRPr sz="1800">
              <a:latin typeface="Arial"/>
              <a:cs typeface="Arial"/>
            </a:endParaRPr>
          </a:p>
          <a:p>
            <a:pPr marL="296545" marR="5080" indent="-283845">
              <a:lnSpc>
                <a:spcPct val="100000"/>
              </a:lnSpc>
              <a:spcBef>
                <a:spcPts val="325"/>
              </a:spcBef>
              <a:buClr>
                <a:srgbClr val="808080"/>
              </a:buClr>
              <a:buFont typeface="Wingdings"/>
              <a:buChar char=""/>
              <a:tabLst>
                <a:tab pos="296545" algn="l"/>
                <a:tab pos="297180" algn="l"/>
              </a:tabLst>
            </a:pPr>
            <a:r>
              <a:rPr dirty="0" u="heavy" sz="1800" spc="-5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 </a:t>
            </a:r>
            <a:r>
              <a:rPr dirty="0" u="heavy" sz="1800" spc="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cas </a:t>
            </a:r>
            <a:r>
              <a:rPr dirty="0" u="heavy" sz="1800" spc="6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 </a:t>
            </a:r>
            <a:r>
              <a:rPr dirty="0" u="heavy" sz="1800" spc="114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rapport </a:t>
            </a:r>
            <a:r>
              <a:rPr dirty="0" u="heavy" sz="1800" spc="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sans </a:t>
            </a:r>
            <a:r>
              <a:rPr dirty="0" u="heavy" sz="1800" spc="9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conclusion </a:t>
            </a:r>
            <a:r>
              <a:rPr dirty="0" u="heavy" sz="1800" spc="6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r>
              <a:rPr dirty="0" sz="1800" spc="65">
                <a:latin typeface="Arial"/>
                <a:cs typeface="Arial"/>
              </a:rPr>
              <a:t> </a:t>
            </a:r>
            <a:r>
              <a:rPr dirty="0" sz="1800" spc="110">
                <a:latin typeface="Arial"/>
                <a:cs typeface="Arial"/>
              </a:rPr>
              <a:t>non </a:t>
            </a:r>
            <a:r>
              <a:rPr dirty="0" sz="1800" spc="95">
                <a:latin typeface="Arial"/>
                <a:cs typeface="Arial"/>
              </a:rPr>
              <a:t>conforme </a:t>
            </a:r>
            <a:r>
              <a:rPr dirty="0" sz="1800" spc="50">
                <a:latin typeface="Arial"/>
                <a:cs typeface="Arial"/>
              </a:rPr>
              <a:t>au </a:t>
            </a:r>
            <a:r>
              <a:rPr dirty="0" sz="1800" spc="105">
                <a:latin typeface="Arial"/>
                <a:cs typeface="Arial"/>
              </a:rPr>
              <a:t>texte </a:t>
            </a:r>
            <a:r>
              <a:rPr dirty="0" sz="1800" spc="60">
                <a:latin typeface="Arial"/>
                <a:cs typeface="Arial"/>
              </a:rPr>
              <a:t>de </a:t>
            </a:r>
            <a:r>
              <a:rPr dirty="0" sz="1800" spc="114">
                <a:latin typeface="Arial"/>
                <a:cs typeface="Arial"/>
              </a:rPr>
              <a:t>2009,  </a:t>
            </a:r>
            <a:r>
              <a:rPr dirty="0" sz="1800" spc="80">
                <a:latin typeface="Arial"/>
                <a:cs typeface="Arial"/>
              </a:rPr>
              <a:t>risque </a:t>
            </a:r>
            <a:r>
              <a:rPr dirty="0" sz="1800" spc="60">
                <a:latin typeface="Arial"/>
                <a:cs typeface="Arial"/>
              </a:rPr>
              <a:t>de </a:t>
            </a:r>
            <a:r>
              <a:rPr dirty="0" sz="1800" spc="70">
                <a:latin typeface="Arial"/>
                <a:cs typeface="Arial"/>
              </a:rPr>
              <a:t>recours </a:t>
            </a:r>
            <a:r>
              <a:rPr dirty="0" sz="1800" spc="80">
                <a:latin typeface="Arial"/>
                <a:cs typeface="Arial"/>
              </a:rPr>
              <a:t>par </a:t>
            </a:r>
            <a:r>
              <a:rPr dirty="0" sz="1800" spc="45">
                <a:latin typeface="Arial"/>
                <a:cs typeface="Arial"/>
              </a:rPr>
              <a:t>les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75">
                <a:latin typeface="Arial"/>
                <a:cs typeface="Arial"/>
              </a:rPr>
              <a:t>particuliers…</a:t>
            </a:r>
            <a:endParaRPr sz="1800">
              <a:latin typeface="Arial"/>
              <a:cs typeface="Arial"/>
            </a:endParaRPr>
          </a:p>
          <a:p>
            <a:pPr marL="450215">
              <a:lnSpc>
                <a:spcPct val="100000"/>
              </a:lnSpc>
              <a:spcBef>
                <a:spcPts val="325"/>
              </a:spcBef>
            </a:pPr>
            <a:r>
              <a:rPr dirty="0" sz="1800" spc="375">
                <a:solidFill>
                  <a:srgbClr val="FFA231"/>
                </a:solidFill>
                <a:latin typeface="Arial"/>
                <a:cs typeface="Arial"/>
              </a:rPr>
              <a:t>&gt; </a:t>
            </a:r>
            <a:r>
              <a:rPr dirty="0" sz="1800" spc="85">
                <a:solidFill>
                  <a:srgbClr val="FFA231"/>
                </a:solidFill>
                <a:latin typeface="Arial"/>
                <a:cs typeface="Arial"/>
              </a:rPr>
              <a:t>nouvelle visite </a:t>
            </a:r>
            <a:r>
              <a:rPr dirty="0" sz="1800" spc="-10">
                <a:solidFill>
                  <a:srgbClr val="FFA231"/>
                </a:solidFill>
                <a:latin typeface="Arial"/>
                <a:cs typeface="Arial"/>
              </a:rPr>
              <a:t>à </a:t>
            </a:r>
            <a:r>
              <a:rPr dirty="0" sz="1800" spc="55">
                <a:solidFill>
                  <a:srgbClr val="FFA231"/>
                </a:solidFill>
                <a:latin typeface="Arial"/>
                <a:cs typeface="Arial"/>
              </a:rPr>
              <a:t>la </a:t>
            </a:r>
            <a:r>
              <a:rPr dirty="0" sz="1800" spc="65">
                <a:solidFill>
                  <a:srgbClr val="FFA231"/>
                </a:solidFill>
                <a:latin typeface="Arial"/>
                <a:cs typeface="Arial"/>
              </a:rPr>
              <a:t>charge </a:t>
            </a:r>
            <a:r>
              <a:rPr dirty="0" sz="1800" spc="125">
                <a:solidFill>
                  <a:srgbClr val="FFA231"/>
                </a:solidFill>
                <a:latin typeface="Arial"/>
                <a:cs typeface="Arial"/>
              </a:rPr>
              <a:t>du</a:t>
            </a:r>
            <a:r>
              <a:rPr dirty="0" sz="1800" spc="-6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-75">
                <a:solidFill>
                  <a:srgbClr val="FFA231"/>
                </a:solidFill>
                <a:latin typeface="Arial"/>
                <a:cs typeface="Arial"/>
              </a:rPr>
              <a:t>SPANC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0283" y="1265162"/>
            <a:ext cx="7521575" cy="4048125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296545" marR="12065" indent="-284480">
              <a:lnSpc>
                <a:spcPts val="2270"/>
              </a:lnSpc>
              <a:spcBef>
                <a:spcPts val="380"/>
              </a:spcBef>
            </a:pPr>
            <a:r>
              <a:rPr dirty="0" baseline="2645" sz="3150" spc="817">
                <a:latin typeface="Wingdings"/>
                <a:cs typeface="Wingdings"/>
              </a:rPr>
              <a:t></a:t>
            </a:r>
            <a:r>
              <a:rPr dirty="0" sz="2100" spc="545">
                <a:solidFill>
                  <a:srgbClr val="FF0000"/>
                </a:solidFill>
                <a:latin typeface="Arial"/>
                <a:cs typeface="Arial"/>
              </a:rPr>
              <a:t>Ajuster </a:t>
            </a:r>
            <a:r>
              <a:rPr dirty="0" sz="2100" spc="60">
                <a:solidFill>
                  <a:srgbClr val="FF0000"/>
                </a:solidFill>
                <a:latin typeface="Arial"/>
                <a:cs typeface="Arial"/>
              </a:rPr>
              <a:t>les </a:t>
            </a:r>
            <a:r>
              <a:rPr dirty="0" sz="2100" spc="90">
                <a:solidFill>
                  <a:srgbClr val="FF0000"/>
                </a:solidFill>
                <a:latin typeface="Arial"/>
                <a:cs typeface="Arial"/>
              </a:rPr>
              <a:t>fréquences </a:t>
            </a:r>
            <a:r>
              <a:rPr dirty="0" sz="2100" spc="140">
                <a:solidFill>
                  <a:srgbClr val="FF0000"/>
                </a:solidFill>
                <a:latin typeface="Arial"/>
                <a:cs typeface="Arial"/>
              </a:rPr>
              <a:t>du </a:t>
            </a:r>
            <a:r>
              <a:rPr dirty="0" sz="2100" spc="120">
                <a:solidFill>
                  <a:srgbClr val="FF0000"/>
                </a:solidFill>
                <a:latin typeface="Arial"/>
                <a:cs typeface="Arial"/>
              </a:rPr>
              <a:t>contrôle </a:t>
            </a:r>
            <a:r>
              <a:rPr dirty="0" sz="2100" spc="110">
                <a:solidFill>
                  <a:srgbClr val="FF0000"/>
                </a:solidFill>
                <a:latin typeface="Arial"/>
                <a:cs typeface="Arial"/>
              </a:rPr>
              <a:t>périodique</a:t>
            </a:r>
            <a:r>
              <a:rPr dirty="0" sz="2100" spc="-34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100" spc="65">
                <a:solidFill>
                  <a:srgbClr val="FF0000"/>
                </a:solidFill>
                <a:latin typeface="Arial"/>
                <a:cs typeface="Arial"/>
              </a:rPr>
              <a:t>en </a:t>
            </a:r>
            <a:r>
              <a:rPr dirty="0" sz="2100" spc="-420">
                <a:solidFill>
                  <a:srgbClr val="FF0000"/>
                </a:solidFill>
                <a:latin typeface="Arial"/>
                <a:cs typeface="Arial"/>
              </a:rPr>
              <a:t>fixant  </a:t>
            </a:r>
            <a:r>
              <a:rPr dirty="0" sz="2100" spc="55">
                <a:solidFill>
                  <a:srgbClr val="FF0000"/>
                </a:solidFill>
                <a:latin typeface="Arial"/>
                <a:cs typeface="Arial"/>
              </a:rPr>
              <a:t>des </a:t>
            </a:r>
            <a:r>
              <a:rPr dirty="0" sz="2100" spc="114">
                <a:solidFill>
                  <a:srgbClr val="FF0000"/>
                </a:solidFill>
                <a:latin typeface="Arial"/>
                <a:cs typeface="Arial"/>
              </a:rPr>
              <a:t>priorités </a:t>
            </a:r>
            <a:r>
              <a:rPr dirty="0" sz="2100" spc="55">
                <a:solidFill>
                  <a:srgbClr val="FF0000"/>
                </a:solidFill>
                <a:latin typeface="Arial"/>
                <a:cs typeface="Arial"/>
              </a:rPr>
              <a:t>locales </a:t>
            </a:r>
            <a:r>
              <a:rPr dirty="0" sz="2100" spc="65">
                <a:solidFill>
                  <a:srgbClr val="FF0000"/>
                </a:solidFill>
                <a:latin typeface="Arial"/>
                <a:cs typeface="Arial"/>
              </a:rPr>
              <a:t>en </a:t>
            </a:r>
            <a:r>
              <a:rPr dirty="0" sz="2100" spc="130">
                <a:solidFill>
                  <a:srgbClr val="FF0000"/>
                </a:solidFill>
                <a:latin typeface="Arial"/>
                <a:cs typeface="Arial"/>
              </a:rPr>
              <a:t>fonction </a:t>
            </a:r>
            <a:r>
              <a:rPr dirty="0" sz="2100" spc="50">
                <a:solidFill>
                  <a:srgbClr val="FF0000"/>
                </a:solidFill>
                <a:latin typeface="Arial"/>
                <a:cs typeface="Arial"/>
              </a:rPr>
              <a:t>des </a:t>
            </a:r>
            <a:r>
              <a:rPr dirty="0" sz="2100" spc="100">
                <a:solidFill>
                  <a:srgbClr val="FF0000"/>
                </a:solidFill>
                <a:latin typeface="Arial"/>
                <a:cs typeface="Arial"/>
              </a:rPr>
              <a:t>contrôles </a:t>
            </a:r>
            <a:r>
              <a:rPr dirty="0" sz="2100" spc="80">
                <a:solidFill>
                  <a:srgbClr val="FF0000"/>
                </a:solidFill>
                <a:latin typeface="Arial"/>
                <a:cs typeface="Arial"/>
              </a:rPr>
              <a:t>déjà  effectués </a:t>
            </a:r>
            <a:r>
              <a:rPr dirty="0" sz="2100" spc="140">
                <a:solidFill>
                  <a:srgbClr val="FF0000"/>
                </a:solidFill>
                <a:latin typeface="Arial"/>
                <a:cs typeface="Arial"/>
              </a:rPr>
              <a:t>pour </a:t>
            </a:r>
            <a:r>
              <a:rPr dirty="0" sz="2100" spc="110">
                <a:solidFill>
                  <a:srgbClr val="FF0000"/>
                </a:solidFill>
                <a:latin typeface="Arial"/>
                <a:cs typeface="Arial"/>
              </a:rPr>
              <a:t>prioriser </a:t>
            </a:r>
            <a:r>
              <a:rPr dirty="0" sz="2100" spc="45">
                <a:solidFill>
                  <a:srgbClr val="FF0000"/>
                </a:solidFill>
                <a:latin typeface="Arial"/>
                <a:cs typeface="Arial"/>
              </a:rPr>
              <a:t>les </a:t>
            </a:r>
            <a:r>
              <a:rPr dirty="0" sz="2100" spc="100">
                <a:solidFill>
                  <a:srgbClr val="FF0000"/>
                </a:solidFill>
                <a:latin typeface="Arial"/>
                <a:cs typeface="Arial"/>
              </a:rPr>
              <a:t>contrôles </a:t>
            </a:r>
            <a:r>
              <a:rPr dirty="0" sz="2100" spc="60">
                <a:solidFill>
                  <a:srgbClr val="FF0000"/>
                </a:solidFill>
                <a:latin typeface="Arial"/>
                <a:cs typeface="Arial"/>
              </a:rPr>
              <a:t>(zones </a:t>
            </a:r>
            <a:r>
              <a:rPr dirty="0" sz="2100" spc="-10">
                <a:solidFill>
                  <a:srgbClr val="FF0000"/>
                </a:solidFill>
                <a:latin typeface="Arial"/>
                <a:cs typeface="Arial"/>
              </a:rPr>
              <a:t>à </a:t>
            </a:r>
            <a:r>
              <a:rPr dirty="0" sz="2100" spc="85">
                <a:solidFill>
                  <a:srgbClr val="FF0000"/>
                </a:solidFill>
                <a:latin typeface="Arial"/>
                <a:cs typeface="Arial"/>
              </a:rPr>
              <a:t>enjeu,  </a:t>
            </a:r>
            <a:r>
              <a:rPr dirty="0" sz="2100" spc="100">
                <a:solidFill>
                  <a:srgbClr val="FF0000"/>
                </a:solidFill>
                <a:latin typeface="Arial"/>
                <a:cs typeface="Arial"/>
              </a:rPr>
              <a:t>installations </a:t>
            </a:r>
            <a:r>
              <a:rPr dirty="0" sz="2100" spc="50">
                <a:solidFill>
                  <a:srgbClr val="FF0000"/>
                </a:solidFill>
                <a:latin typeface="Arial"/>
                <a:cs typeface="Arial"/>
              </a:rPr>
              <a:t>les </a:t>
            </a:r>
            <a:r>
              <a:rPr dirty="0" sz="2100" spc="110">
                <a:solidFill>
                  <a:srgbClr val="FF0000"/>
                </a:solidFill>
                <a:latin typeface="Arial"/>
                <a:cs typeface="Arial"/>
              </a:rPr>
              <a:t>plus </a:t>
            </a:r>
            <a:r>
              <a:rPr dirty="0" sz="2100" spc="-10">
                <a:solidFill>
                  <a:srgbClr val="FF0000"/>
                </a:solidFill>
                <a:latin typeface="Arial"/>
                <a:cs typeface="Arial"/>
              </a:rPr>
              <a:t>à</a:t>
            </a:r>
            <a:r>
              <a:rPr dirty="0" sz="2100" spc="2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100" spc="60">
                <a:solidFill>
                  <a:srgbClr val="FF0000"/>
                </a:solidFill>
                <a:latin typeface="Arial"/>
                <a:cs typeface="Arial"/>
              </a:rPr>
              <a:t>risques,…)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00">
              <a:latin typeface="Times New Roman"/>
              <a:cs typeface="Times New Roman"/>
            </a:endParaRPr>
          </a:p>
          <a:p>
            <a:pPr marL="296545" marR="831850" indent="-284480">
              <a:lnSpc>
                <a:spcPts val="2270"/>
              </a:lnSpc>
            </a:pPr>
            <a:r>
              <a:rPr dirty="0" baseline="3968" sz="3150" spc="1807">
                <a:latin typeface="Wingdings"/>
                <a:cs typeface="Wingdings"/>
              </a:rPr>
              <a:t></a:t>
            </a:r>
            <a:r>
              <a:rPr dirty="0" sz="2100" spc="1205">
                <a:solidFill>
                  <a:srgbClr val="FF0000"/>
                </a:solidFill>
                <a:latin typeface="Arial"/>
                <a:cs typeface="Arial"/>
              </a:rPr>
              <a:t>Ne </a:t>
            </a:r>
            <a:r>
              <a:rPr dirty="0" sz="2100" spc="60">
                <a:solidFill>
                  <a:srgbClr val="FF0000"/>
                </a:solidFill>
                <a:latin typeface="Arial"/>
                <a:cs typeface="Arial"/>
              </a:rPr>
              <a:t>pas </a:t>
            </a:r>
            <a:r>
              <a:rPr dirty="0" sz="2100" spc="100">
                <a:solidFill>
                  <a:srgbClr val="FF0000"/>
                </a:solidFill>
                <a:latin typeface="Arial"/>
                <a:cs typeface="Arial"/>
              </a:rPr>
              <a:t>refaire </a:t>
            </a:r>
            <a:r>
              <a:rPr dirty="0" sz="2100" spc="55">
                <a:solidFill>
                  <a:srgbClr val="FF0000"/>
                </a:solidFill>
                <a:latin typeface="Arial"/>
                <a:cs typeface="Arial"/>
              </a:rPr>
              <a:t>les </a:t>
            </a:r>
            <a:r>
              <a:rPr dirty="0" sz="2100" spc="110">
                <a:solidFill>
                  <a:srgbClr val="FF0000"/>
                </a:solidFill>
                <a:latin typeface="Arial"/>
                <a:cs typeface="Arial"/>
              </a:rPr>
              <a:t>contrôles </a:t>
            </a:r>
            <a:r>
              <a:rPr dirty="0" sz="2100" spc="85">
                <a:solidFill>
                  <a:srgbClr val="FF0000"/>
                </a:solidFill>
                <a:latin typeface="Arial"/>
                <a:cs typeface="Arial"/>
              </a:rPr>
              <a:t>déjà </a:t>
            </a:r>
            <a:r>
              <a:rPr dirty="0" sz="2100" spc="65">
                <a:solidFill>
                  <a:srgbClr val="FF0000"/>
                </a:solidFill>
                <a:latin typeface="Arial"/>
                <a:cs typeface="Arial"/>
              </a:rPr>
              <a:t>réalisés </a:t>
            </a:r>
            <a:r>
              <a:rPr dirty="0" sz="2100" spc="-850">
                <a:solidFill>
                  <a:srgbClr val="FF0000"/>
                </a:solidFill>
                <a:latin typeface="Arial"/>
                <a:cs typeface="Arial"/>
              </a:rPr>
              <a:t>après</a:t>
            </a:r>
            <a:r>
              <a:rPr dirty="0" sz="2100" spc="6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100" spc="65">
                <a:solidFill>
                  <a:srgbClr val="FF0000"/>
                </a:solidFill>
                <a:latin typeface="Arial"/>
                <a:cs typeface="Arial"/>
              </a:rPr>
              <a:t>la  </a:t>
            </a:r>
            <a:r>
              <a:rPr dirty="0" sz="2100" spc="120">
                <a:solidFill>
                  <a:srgbClr val="FF0000"/>
                </a:solidFill>
                <a:latin typeface="Arial"/>
                <a:cs typeface="Arial"/>
              </a:rPr>
              <a:t>publication </a:t>
            </a:r>
            <a:r>
              <a:rPr dirty="0" sz="2100" spc="135">
                <a:solidFill>
                  <a:srgbClr val="FF0000"/>
                </a:solidFill>
                <a:latin typeface="Arial"/>
                <a:cs typeface="Arial"/>
              </a:rPr>
              <a:t>du </a:t>
            </a:r>
            <a:r>
              <a:rPr dirty="0" sz="2100" spc="75">
                <a:solidFill>
                  <a:srgbClr val="FF0000"/>
                </a:solidFill>
                <a:latin typeface="Arial"/>
                <a:cs typeface="Arial"/>
              </a:rPr>
              <a:t>nouveau</a:t>
            </a:r>
            <a:r>
              <a:rPr dirty="0" sz="2100" spc="-2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100" spc="120">
                <a:solidFill>
                  <a:srgbClr val="FF0000"/>
                </a:solidFill>
                <a:latin typeface="Arial"/>
                <a:cs typeface="Arial"/>
              </a:rPr>
              <a:t>texte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/>
              <a:cs typeface="Times New Roman"/>
            </a:endParaRPr>
          </a:p>
          <a:p>
            <a:pPr marL="296545" marR="5080" indent="-284480">
              <a:lnSpc>
                <a:spcPts val="2270"/>
              </a:lnSpc>
            </a:pPr>
            <a:r>
              <a:rPr dirty="0" baseline="2645" sz="3150" spc="1807">
                <a:latin typeface="Wingdings"/>
                <a:cs typeface="Wingdings"/>
              </a:rPr>
              <a:t></a:t>
            </a:r>
            <a:r>
              <a:rPr dirty="0" sz="2100" spc="1205">
                <a:solidFill>
                  <a:srgbClr val="FF0000"/>
                </a:solidFill>
                <a:latin typeface="Arial"/>
                <a:cs typeface="Arial"/>
              </a:rPr>
              <a:t>Ne</a:t>
            </a:r>
            <a:r>
              <a:rPr dirty="0" sz="2100" spc="7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100" spc="60">
                <a:solidFill>
                  <a:srgbClr val="FF0000"/>
                </a:solidFill>
                <a:latin typeface="Arial"/>
                <a:cs typeface="Arial"/>
              </a:rPr>
              <a:t>pas </a:t>
            </a:r>
            <a:r>
              <a:rPr dirty="0" sz="2100" spc="145">
                <a:solidFill>
                  <a:srgbClr val="FF0000"/>
                </a:solidFill>
                <a:latin typeface="Arial"/>
                <a:cs typeface="Arial"/>
              </a:rPr>
              <a:t>modifier </a:t>
            </a:r>
            <a:r>
              <a:rPr dirty="0" sz="2100" spc="70">
                <a:solidFill>
                  <a:srgbClr val="FF0000"/>
                </a:solidFill>
                <a:latin typeface="Arial"/>
                <a:cs typeface="Arial"/>
              </a:rPr>
              <a:t>la </a:t>
            </a:r>
            <a:r>
              <a:rPr dirty="0" sz="2100" spc="105">
                <a:solidFill>
                  <a:srgbClr val="FF0000"/>
                </a:solidFill>
                <a:latin typeface="Arial"/>
                <a:cs typeface="Arial"/>
              </a:rPr>
              <a:t>conclusion </a:t>
            </a:r>
            <a:r>
              <a:rPr dirty="0" sz="2100" spc="145">
                <a:solidFill>
                  <a:srgbClr val="FF0000"/>
                </a:solidFill>
                <a:latin typeface="Arial"/>
                <a:cs typeface="Arial"/>
              </a:rPr>
              <a:t>du </a:t>
            </a:r>
            <a:r>
              <a:rPr dirty="0" sz="2100" spc="135">
                <a:solidFill>
                  <a:srgbClr val="FF0000"/>
                </a:solidFill>
                <a:latin typeface="Arial"/>
                <a:cs typeface="Arial"/>
              </a:rPr>
              <a:t>rapport </a:t>
            </a:r>
            <a:r>
              <a:rPr dirty="0" sz="2100" spc="80">
                <a:solidFill>
                  <a:srgbClr val="FF0000"/>
                </a:solidFill>
                <a:latin typeface="Arial"/>
                <a:cs typeface="Arial"/>
              </a:rPr>
              <a:t>de </a:t>
            </a:r>
            <a:r>
              <a:rPr dirty="0" sz="2100" spc="100">
                <a:solidFill>
                  <a:srgbClr val="FF0000"/>
                </a:solidFill>
                <a:latin typeface="Arial"/>
                <a:cs typeface="Arial"/>
              </a:rPr>
              <a:t>visite </a:t>
            </a:r>
            <a:r>
              <a:rPr dirty="0" sz="2100" spc="-790">
                <a:solidFill>
                  <a:srgbClr val="FF0000"/>
                </a:solidFill>
                <a:latin typeface="Arial"/>
                <a:cs typeface="Arial"/>
              </a:rPr>
              <a:t>sans </a:t>
            </a:r>
            <a:r>
              <a:rPr dirty="0" sz="2100" spc="-57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100" spc="100">
                <a:solidFill>
                  <a:srgbClr val="FF0000"/>
                </a:solidFill>
                <a:latin typeface="Arial"/>
                <a:cs typeface="Arial"/>
              </a:rPr>
              <a:t>visite </a:t>
            </a:r>
            <a:r>
              <a:rPr dirty="0" sz="2100" spc="114">
                <a:solidFill>
                  <a:srgbClr val="FF0000"/>
                </a:solidFill>
                <a:latin typeface="Arial"/>
                <a:cs typeface="Arial"/>
              </a:rPr>
              <a:t>sur </a:t>
            </a:r>
            <a:r>
              <a:rPr dirty="0" sz="2100" spc="75">
                <a:solidFill>
                  <a:srgbClr val="FF0000"/>
                </a:solidFill>
                <a:latin typeface="Arial"/>
                <a:cs typeface="Arial"/>
              </a:rPr>
              <a:t>le</a:t>
            </a:r>
            <a:r>
              <a:rPr dirty="0" sz="2100" spc="6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100" spc="120">
                <a:solidFill>
                  <a:srgbClr val="FF0000"/>
                </a:solidFill>
                <a:latin typeface="Arial"/>
                <a:cs typeface="Arial"/>
              </a:rPr>
              <a:t>terrain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00">
              <a:latin typeface="Times New Roman"/>
              <a:cs typeface="Times New Roman"/>
            </a:endParaRPr>
          </a:p>
          <a:p>
            <a:pPr marL="296545" marR="1010285" indent="-284480">
              <a:lnSpc>
                <a:spcPts val="2270"/>
              </a:lnSpc>
            </a:pPr>
            <a:r>
              <a:rPr dirty="0" baseline="2645" sz="3150" spc="622">
                <a:latin typeface="Wingdings"/>
                <a:cs typeface="Wingdings"/>
              </a:rPr>
              <a:t></a:t>
            </a:r>
            <a:r>
              <a:rPr dirty="0" sz="2100" spc="415">
                <a:solidFill>
                  <a:srgbClr val="FF0000"/>
                </a:solidFill>
                <a:latin typeface="Arial"/>
                <a:cs typeface="Arial"/>
              </a:rPr>
              <a:t>Communiquer </a:t>
            </a:r>
            <a:r>
              <a:rPr dirty="0" sz="2100" spc="80">
                <a:solidFill>
                  <a:srgbClr val="FF0000"/>
                </a:solidFill>
                <a:latin typeface="Arial"/>
                <a:cs typeface="Arial"/>
              </a:rPr>
              <a:t>auprès </a:t>
            </a:r>
            <a:r>
              <a:rPr dirty="0" sz="2100" spc="60">
                <a:solidFill>
                  <a:srgbClr val="FF0000"/>
                </a:solidFill>
                <a:latin typeface="Arial"/>
                <a:cs typeface="Arial"/>
              </a:rPr>
              <a:t>des </a:t>
            </a:r>
            <a:r>
              <a:rPr dirty="0" sz="2100" spc="114">
                <a:solidFill>
                  <a:srgbClr val="FF0000"/>
                </a:solidFill>
                <a:latin typeface="Arial"/>
                <a:cs typeface="Arial"/>
              </a:rPr>
              <a:t>particuliers </a:t>
            </a:r>
            <a:r>
              <a:rPr dirty="0" sz="2100" spc="140">
                <a:solidFill>
                  <a:srgbClr val="FF0000"/>
                </a:solidFill>
                <a:latin typeface="Arial"/>
                <a:cs typeface="Arial"/>
              </a:rPr>
              <a:t>pour  </a:t>
            </a:r>
            <a:r>
              <a:rPr dirty="0" sz="2100" spc="-440">
                <a:solidFill>
                  <a:srgbClr val="FF0000"/>
                </a:solidFill>
                <a:latin typeface="Arial"/>
                <a:cs typeface="Arial"/>
              </a:rPr>
              <a:t>leur </a:t>
            </a:r>
            <a:r>
              <a:rPr dirty="0" sz="2100" spc="120">
                <a:solidFill>
                  <a:srgbClr val="FF0000"/>
                </a:solidFill>
                <a:latin typeface="Arial"/>
                <a:cs typeface="Arial"/>
              </a:rPr>
              <a:t>expliquer </a:t>
            </a:r>
            <a:r>
              <a:rPr dirty="0" sz="2100" spc="50">
                <a:solidFill>
                  <a:srgbClr val="FF0000"/>
                </a:solidFill>
                <a:latin typeface="Arial"/>
                <a:cs typeface="Arial"/>
              </a:rPr>
              <a:t>les </a:t>
            </a:r>
            <a:r>
              <a:rPr dirty="0" sz="2100" spc="75">
                <a:solidFill>
                  <a:srgbClr val="FF0000"/>
                </a:solidFill>
                <a:latin typeface="Arial"/>
                <a:cs typeface="Arial"/>
              </a:rPr>
              <a:t>nouvelles</a:t>
            </a:r>
            <a:r>
              <a:rPr dirty="0" sz="2100" spc="-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100" spc="75">
                <a:solidFill>
                  <a:srgbClr val="FF0000"/>
                </a:solidFill>
                <a:latin typeface="Arial"/>
                <a:cs typeface="Arial"/>
              </a:rPr>
              <a:t>règles</a:t>
            </a:r>
            <a:endParaRPr sz="2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37273" y="310389"/>
            <a:ext cx="6273165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185"/>
              <a:t>Comment</a:t>
            </a:r>
            <a:r>
              <a:rPr dirty="0" sz="3400" spc="185"/>
              <a:t> </a:t>
            </a:r>
            <a:r>
              <a:rPr dirty="0" sz="3400" spc="145"/>
              <a:t>gérer</a:t>
            </a:r>
            <a:r>
              <a:rPr dirty="0" sz="3400" spc="145"/>
              <a:t> </a:t>
            </a:r>
            <a:r>
              <a:rPr dirty="0" sz="3400" spc="105"/>
              <a:t>la</a:t>
            </a:r>
            <a:r>
              <a:rPr dirty="0" sz="3400" spc="105"/>
              <a:t> </a:t>
            </a:r>
            <a:r>
              <a:rPr dirty="0" sz="3400" spc="200"/>
              <a:t>transition</a:t>
            </a:r>
            <a:r>
              <a:rPr dirty="0" sz="3400" spc="25"/>
              <a:t> </a:t>
            </a:r>
            <a:r>
              <a:rPr dirty="0" sz="3400" spc="-459"/>
              <a:t>?</a:t>
            </a:r>
            <a:endParaRPr sz="3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90648" y="519175"/>
            <a:ext cx="5348605" cy="650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100" spc="55">
                <a:solidFill>
                  <a:srgbClr val="FFA231"/>
                </a:solidFill>
                <a:latin typeface="Arial"/>
                <a:cs typeface="Arial"/>
              </a:rPr>
              <a:t>Echange </a:t>
            </a:r>
            <a:r>
              <a:rPr dirty="0" sz="4100" spc="30">
                <a:solidFill>
                  <a:srgbClr val="FFA231"/>
                </a:solidFill>
                <a:latin typeface="Arial"/>
                <a:cs typeface="Arial"/>
              </a:rPr>
              <a:t>avec </a:t>
            </a:r>
            <a:r>
              <a:rPr dirty="0" sz="4100" spc="130">
                <a:solidFill>
                  <a:srgbClr val="FFA231"/>
                </a:solidFill>
                <a:latin typeface="Arial"/>
                <a:cs typeface="Arial"/>
              </a:rPr>
              <a:t>la</a:t>
            </a:r>
            <a:r>
              <a:rPr dirty="0" sz="4100" spc="42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4100" spc="125">
                <a:solidFill>
                  <a:srgbClr val="FFA231"/>
                </a:solidFill>
                <a:latin typeface="Arial"/>
                <a:cs typeface="Arial"/>
              </a:rPr>
              <a:t>salle</a:t>
            </a:r>
            <a:endParaRPr sz="4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67354" y="2501900"/>
            <a:ext cx="349948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70">
                <a:solidFill>
                  <a:srgbClr val="FFA231"/>
                </a:solidFill>
                <a:latin typeface="Arial"/>
                <a:cs typeface="Arial"/>
              </a:rPr>
              <a:t>Vos </a:t>
            </a:r>
            <a:r>
              <a:rPr dirty="0" sz="3600" spc="180">
                <a:solidFill>
                  <a:srgbClr val="FFA231"/>
                </a:solidFill>
                <a:latin typeface="Arial"/>
                <a:cs typeface="Arial"/>
              </a:rPr>
              <a:t>questions</a:t>
            </a:r>
            <a:r>
              <a:rPr dirty="0" sz="3600" spc="18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3600" spc="-484">
                <a:solidFill>
                  <a:srgbClr val="FFA231"/>
                </a:solidFill>
                <a:latin typeface="Arial"/>
                <a:cs typeface="Arial"/>
              </a:rPr>
              <a:t>?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835025">
              <a:lnSpc>
                <a:spcPct val="100000"/>
              </a:lnSpc>
              <a:spcBef>
                <a:spcPts val="100"/>
              </a:spcBef>
            </a:pPr>
            <a:r>
              <a:rPr dirty="0" sz="4600" spc="-40"/>
              <a:t>A</a:t>
            </a:r>
            <a:r>
              <a:rPr dirty="0" spc="-40"/>
              <a:t>CTIONS</a:t>
            </a:r>
            <a:r>
              <a:rPr dirty="0" spc="-40"/>
              <a:t> </a:t>
            </a:r>
            <a:r>
              <a:rPr dirty="0" spc="-45"/>
              <a:t>D’ACCOMPAGNEMENT </a:t>
            </a:r>
            <a:r>
              <a:rPr dirty="0" spc="-45"/>
              <a:t> </a:t>
            </a:r>
            <a:r>
              <a:rPr dirty="0" spc="-204"/>
              <a:t>ENVISAGEES</a:t>
            </a:r>
            <a:r>
              <a:rPr dirty="0" spc="-204"/>
              <a:t> </a:t>
            </a:r>
            <a:r>
              <a:rPr dirty="0" spc="-55"/>
              <a:t>DANS</a:t>
            </a:r>
            <a:r>
              <a:rPr dirty="0" spc="-55"/>
              <a:t> </a:t>
            </a:r>
            <a:r>
              <a:rPr dirty="0" spc="-235"/>
              <a:t>LE</a:t>
            </a:r>
            <a:r>
              <a:rPr dirty="0" spc="-235"/>
              <a:t> </a:t>
            </a:r>
            <a:r>
              <a:rPr dirty="0" spc="-125"/>
              <a:t>CADRE</a:t>
            </a:r>
            <a:r>
              <a:rPr dirty="0" spc="-125"/>
              <a:t> </a:t>
            </a:r>
            <a:r>
              <a:rPr dirty="0" spc="-5"/>
              <a:t>DU</a:t>
            </a:r>
            <a:r>
              <a:rPr dirty="0" spc="-125"/>
              <a:t> </a:t>
            </a:r>
            <a:r>
              <a:rPr dirty="0" spc="-25"/>
              <a:t>PANANC</a:t>
            </a:r>
            <a:endParaRPr sz="4600"/>
          </a:p>
        </p:txBody>
      </p:sp>
      <p:sp>
        <p:nvSpPr>
          <p:cNvPr id="3" name="object 3"/>
          <p:cNvSpPr txBox="1"/>
          <p:nvPr/>
        </p:nvSpPr>
        <p:spPr>
          <a:xfrm>
            <a:off x="656977" y="4517487"/>
            <a:ext cx="8359775" cy="71564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3161030" marR="5080" indent="-3148965">
              <a:lnSpc>
                <a:spcPts val="2640"/>
              </a:lnSpc>
              <a:spcBef>
                <a:spcPts val="315"/>
              </a:spcBef>
            </a:pPr>
            <a:r>
              <a:rPr dirty="0" sz="2300" spc="-65" i="1">
                <a:solidFill>
                  <a:srgbClr val="FF0000"/>
                </a:solidFill>
                <a:latin typeface="Arial"/>
                <a:cs typeface="Arial"/>
              </a:rPr>
              <a:t>Les </a:t>
            </a:r>
            <a:r>
              <a:rPr dirty="0" sz="2300" spc="30" i="1">
                <a:solidFill>
                  <a:srgbClr val="FF0000"/>
                </a:solidFill>
                <a:latin typeface="Arial"/>
                <a:cs typeface="Arial"/>
              </a:rPr>
              <a:t>arrêtés </a:t>
            </a:r>
            <a:r>
              <a:rPr dirty="0" sz="2300" spc="15" i="1">
                <a:solidFill>
                  <a:srgbClr val="FF0000"/>
                </a:solidFill>
                <a:latin typeface="Arial"/>
                <a:cs typeface="Arial"/>
              </a:rPr>
              <a:t>ne </a:t>
            </a:r>
            <a:r>
              <a:rPr dirty="0" sz="2300" spc="40" i="1">
                <a:solidFill>
                  <a:srgbClr val="FF0000"/>
                </a:solidFill>
                <a:latin typeface="Arial"/>
                <a:cs typeface="Arial"/>
              </a:rPr>
              <a:t>peuvent </a:t>
            </a:r>
            <a:r>
              <a:rPr dirty="0" sz="2300" spc="-5" i="1">
                <a:solidFill>
                  <a:srgbClr val="FF0000"/>
                </a:solidFill>
                <a:latin typeface="Arial"/>
                <a:cs typeface="Arial"/>
              </a:rPr>
              <a:t>pas </a:t>
            </a:r>
            <a:r>
              <a:rPr dirty="0" sz="2300" spc="60" i="1">
                <a:solidFill>
                  <a:srgbClr val="FF0000"/>
                </a:solidFill>
                <a:latin typeface="Arial"/>
                <a:cs typeface="Arial"/>
              </a:rPr>
              <a:t>répondre </a:t>
            </a:r>
            <a:r>
              <a:rPr dirty="0" sz="2300" spc="-65" i="1">
                <a:solidFill>
                  <a:srgbClr val="FF0000"/>
                </a:solidFill>
                <a:latin typeface="Arial"/>
                <a:cs typeface="Arial"/>
              </a:rPr>
              <a:t>à </a:t>
            </a:r>
            <a:r>
              <a:rPr dirty="0" sz="2300" spc="70" i="1">
                <a:solidFill>
                  <a:srgbClr val="FF0000"/>
                </a:solidFill>
                <a:latin typeface="Arial"/>
                <a:cs typeface="Arial"/>
              </a:rPr>
              <a:t>toutes </a:t>
            </a:r>
            <a:r>
              <a:rPr dirty="0" sz="2300" spc="10" i="1">
                <a:solidFill>
                  <a:srgbClr val="FF0000"/>
                </a:solidFill>
                <a:latin typeface="Arial"/>
                <a:cs typeface="Arial"/>
              </a:rPr>
              <a:t>les </a:t>
            </a:r>
            <a:r>
              <a:rPr dirty="0" sz="2300" spc="50" i="1">
                <a:solidFill>
                  <a:srgbClr val="FF0000"/>
                </a:solidFill>
                <a:latin typeface="Arial"/>
                <a:cs typeface="Arial"/>
              </a:rPr>
              <a:t>questions </a:t>
            </a:r>
            <a:r>
              <a:rPr dirty="0" sz="2300" spc="60" i="1">
                <a:solidFill>
                  <a:srgbClr val="FF0000"/>
                </a:solidFill>
                <a:latin typeface="Arial"/>
                <a:cs typeface="Arial"/>
              </a:rPr>
              <a:t>et  </a:t>
            </a:r>
            <a:r>
              <a:rPr dirty="0" sz="2300" spc="-45" i="1">
                <a:solidFill>
                  <a:srgbClr val="FF0000"/>
                </a:solidFill>
                <a:latin typeface="Arial"/>
                <a:cs typeface="Arial"/>
              </a:rPr>
              <a:t>cas</a:t>
            </a:r>
            <a:r>
              <a:rPr dirty="0" sz="2300" spc="45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300" spc="65" i="1">
                <a:solidFill>
                  <a:srgbClr val="FF0000"/>
                </a:solidFill>
                <a:latin typeface="Arial"/>
                <a:cs typeface="Arial"/>
              </a:rPr>
              <a:t>particuliers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379" y="1009904"/>
            <a:ext cx="182880" cy="315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spc="-459">
                <a:solidFill>
                  <a:srgbClr val="00339A"/>
                </a:solidFill>
                <a:latin typeface="Wingdings"/>
                <a:cs typeface="Wingdings"/>
              </a:rPr>
              <a:t></a:t>
            </a:r>
            <a:endParaRPr sz="19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5743" y="1024372"/>
            <a:ext cx="4154170" cy="315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spc="90">
                <a:solidFill>
                  <a:srgbClr val="FFA231"/>
                </a:solidFill>
                <a:latin typeface="Arial"/>
                <a:cs typeface="Arial"/>
              </a:rPr>
              <a:t>Note </a:t>
            </a:r>
            <a:r>
              <a:rPr dirty="0" sz="1900" spc="110">
                <a:solidFill>
                  <a:srgbClr val="FFA231"/>
                </a:solidFill>
                <a:latin typeface="Arial"/>
                <a:cs typeface="Arial"/>
              </a:rPr>
              <a:t>aux </a:t>
            </a:r>
            <a:r>
              <a:rPr dirty="0" sz="1900" spc="95">
                <a:solidFill>
                  <a:srgbClr val="FFA231"/>
                </a:solidFill>
                <a:latin typeface="Arial"/>
                <a:cs typeface="Arial"/>
              </a:rPr>
              <a:t>préfets </a:t>
            </a:r>
            <a:r>
              <a:rPr dirty="0" sz="1900" spc="65">
                <a:solidFill>
                  <a:srgbClr val="FFA231"/>
                </a:solidFill>
                <a:latin typeface="Arial"/>
                <a:cs typeface="Arial"/>
              </a:rPr>
              <a:t>avant </a:t>
            </a:r>
            <a:r>
              <a:rPr dirty="0" sz="1900" spc="125">
                <a:solidFill>
                  <a:srgbClr val="FFA231"/>
                </a:solidFill>
                <a:latin typeface="Arial"/>
                <a:cs typeface="Arial"/>
              </a:rPr>
              <a:t>juillet</a:t>
            </a:r>
            <a:r>
              <a:rPr dirty="0" sz="1900" spc="7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900" spc="150">
                <a:solidFill>
                  <a:srgbClr val="FFA231"/>
                </a:solidFill>
                <a:latin typeface="Arial"/>
                <a:cs typeface="Arial"/>
              </a:rPr>
              <a:t>2012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379" y="1332991"/>
            <a:ext cx="7703184" cy="371475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754380" marR="5080" indent="-284480">
              <a:lnSpc>
                <a:spcPts val="1839"/>
              </a:lnSpc>
              <a:spcBef>
                <a:spcPts val="325"/>
              </a:spcBef>
              <a:buFont typeface="Times New Roman"/>
              <a:buChar char="•"/>
              <a:tabLst>
                <a:tab pos="754380" algn="l"/>
                <a:tab pos="755015" algn="l"/>
              </a:tabLst>
            </a:pPr>
            <a:r>
              <a:rPr dirty="0" sz="1700" spc="50">
                <a:latin typeface="Arial"/>
                <a:cs typeface="Arial"/>
              </a:rPr>
              <a:t>Porter </a:t>
            </a:r>
            <a:r>
              <a:rPr dirty="0" sz="1700" spc="-10">
                <a:latin typeface="Arial"/>
                <a:cs typeface="Arial"/>
              </a:rPr>
              <a:t>à </a:t>
            </a:r>
            <a:r>
              <a:rPr dirty="0" sz="1700" spc="45">
                <a:latin typeface="Arial"/>
                <a:cs typeface="Arial"/>
              </a:rPr>
              <a:t>connaissance des </a:t>
            </a:r>
            <a:r>
              <a:rPr dirty="0" sz="1700" spc="85">
                <a:latin typeface="Arial"/>
                <a:cs typeface="Arial"/>
              </a:rPr>
              <a:t>communes </a:t>
            </a:r>
            <a:r>
              <a:rPr dirty="0" sz="1700" spc="70">
                <a:latin typeface="Arial"/>
                <a:cs typeface="Arial"/>
              </a:rPr>
              <a:t>leurs </a:t>
            </a:r>
            <a:r>
              <a:rPr dirty="0" sz="1700" spc="95">
                <a:latin typeface="Arial"/>
                <a:cs typeface="Arial"/>
              </a:rPr>
              <a:t>obligations </a:t>
            </a:r>
            <a:r>
              <a:rPr dirty="0" sz="1700" spc="50">
                <a:latin typeface="Arial"/>
                <a:cs typeface="Arial"/>
              </a:rPr>
              <a:t>en </a:t>
            </a:r>
            <a:r>
              <a:rPr dirty="0" sz="1700" spc="80">
                <a:latin typeface="Arial"/>
                <a:cs typeface="Arial"/>
              </a:rPr>
              <a:t>matière  </a:t>
            </a:r>
            <a:r>
              <a:rPr dirty="0" sz="1700" spc="65">
                <a:latin typeface="Arial"/>
                <a:cs typeface="Arial"/>
              </a:rPr>
              <a:t>d’assainissement, </a:t>
            </a:r>
            <a:r>
              <a:rPr dirty="0" sz="1700" spc="80">
                <a:latin typeface="Arial"/>
                <a:cs typeface="Arial"/>
              </a:rPr>
              <a:t>et </a:t>
            </a:r>
            <a:r>
              <a:rPr dirty="0" sz="1700" spc="85">
                <a:latin typeface="Arial"/>
                <a:cs typeface="Arial"/>
              </a:rPr>
              <a:t>plus </a:t>
            </a:r>
            <a:r>
              <a:rPr dirty="0" sz="1700" spc="90">
                <a:latin typeface="Arial"/>
                <a:cs typeface="Arial"/>
              </a:rPr>
              <a:t>particulièrement</a:t>
            </a:r>
            <a:r>
              <a:rPr dirty="0" sz="1700" spc="30">
                <a:latin typeface="Arial"/>
                <a:cs typeface="Arial"/>
              </a:rPr>
              <a:t> </a:t>
            </a:r>
            <a:r>
              <a:rPr dirty="0" sz="1700" spc="55">
                <a:latin typeface="Arial"/>
                <a:cs typeface="Arial"/>
              </a:rPr>
              <a:t>d’ANC</a:t>
            </a:r>
            <a:endParaRPr sz="1700">
              <a:latin typeface="Arial"/>
              <a:cs typeface="Arial"/>
            </a:endParaRPr>
          </a:p>
          <a:p>
            <a:pPr marL="754380" indent="-284480">
              <a:lnSpc>
                <a:spcPct val="100000"/>
              </a:lnSpc>
              <a:spcBef>
                <a:spcPts val="110"/>
              </a:spcBef>
              <a:buFont typeface="Times New Roman"/>
              <a:buChar char="•"/>
              <a:tabLst>
                <a:tab pos="754380" algn="l"/>
                <a:tab pos="755015" algn="l"/>
              </a:tabLst>
            </a:pPr>
            <a:r>
              <a:rPr dirty="0" sz="1700" spc="90">
                <a:latin typeface="Arial"/>
                <a:cs typeface="Arial"/>
              </a:rPr>
              <a:t>Identifier </a:t>
            </a:r>
            <a:r>
              <a:rPr dirty="0" sz="1700" spc="40">
                <a:latin typeface="Arial"/>
                <a:cs typeface="Arial"/>
              </a:rPr>
              <a:t>les </a:t>
            </a:r>
            <a:r>
              <a:rPr dirty="0" sz="1700" spc="85">
                <a:latin typeface="Arial"/>
                <a:cs typeface="Arial"/>
              </a:rPr>
              <a:t>communes </a:t>
            </a:r>
            <a:r>
              <a:rPr dirty="0" sz="1700" spc="30">
                <a:latin typeface="Arial"/>
                <a:cs typeface="Arial"/>
              </a:rPr>
              <a:t>sans</a:t>
            </a:r>
            <a:r>
              <a:rPr dirty="0" sz="1700" spc="40">
                <a:latin typeface="Arial"/>
                <a:cs typeface="Arial"/>
              </a:rPr>
              <a:t> </a:t>
            </a:r>
            <a:r>
              <a:rPr dirty="0" sz="1700" spc="-85">
                <a:latin typeface="Arial"/>
                <a:cs typeface="Arial"/>
              </a:rPr>
              <a:t>SPANC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Times New Roman"/>
              <a:cs typeface="Times New Roman"/>
            </a:endParaRPr>
          </a:p>
          <a:p>
            <a:pPr marL="353695" indent="-340995">
              <a:lnSpc>
                <a:spcPct val="100000"/>
              </a:lnSpc>
              <a:buClr>
                <a:srgbClr val="00339A"/>
              </a:buClr>
              <a:buFont typeface="Wingdings"/>
              <a:buChar char=""/>
              <a:tabLst>
                <a:tab pos="353695" algn="l"/>
                <a:tab pos="354330" algn="l"/>
              </a:tabLst>
            </a:pPr>
            <a:r>
              <a:rPr dirty="0" sz="2100" spc="60">
                <a:solidFill>
                  <a:srgbClr val="FFA231"/>
                </a:solidFill>
                <a:latin typeface="Arial"/>
                <a:cs typeface="Arial"/>
              </a:rPr>
              <a:t>Mise </a:t>
            </a:r>
            <a:r>
              <a:rPr dirty="0" sz="2100" spc="65">
                <a:solidFill>
                  <a:srgbClr val="FFA231"/>
                </a:solidFill>
                <a:latin typeface="Arial"/>
                <a:cs typeface="Arial"/>
              </a:rPr>
              <a:t>en </a:t>
            </a:r>
            <a:r>
              <a:rPr dirty="0" sz="2100" spc="70">
                <a:solidFill>
                  <a:srgbClr val="FFA231"/>
                </a:solidFill>
                <a:latin typeface="Arial"/>
                <a:cs typeface="Arial"/>
              </a:rPr>
              <a:t>place </a:t>
            </a:r>
            <a:r>
              <a:rPr dirty="0" sz="2100" spc="130">
                <a:solidFill>
                  <a:srgbClr val="FFA231"/>
                </a:solidFill>
                <a:latin typeface="Arial"/>
                <a:cs typeface="Arial"/>
              </a:rPr>
              <a:t>d'outils </a:t>
            </a:r>
            <a:r>
              <a:rPr dirty="0" sz="2100" spc="-10">
                <a:solidFill>
                  <a:srgbClr val="FFA231"/>
                </a:solidFill>
                <a:latin typeface="Arial"/>
                <a:cs typeface="Arial"/>
              </a:rPr>
              <a:t>à </a:t>
            </a:r>
            <a:r>
              <a:rPr dirty="0" sz="2100" spc="95">
                <a:solidFill>
                  <a:srgbClr val="FFA231"/>
                </a:solidFill>
                <a:latin typeface="Arial"/>
                <a:cs typeface="Arial"/>
              </a:rPr>
              <a:t>l’échelle</a:t>
            </a:r>
            <a:r>
              <a:rPr dirty="0" sz="2100" spc="24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100" spc="105">
                <a:solidFill>
                  <a:srgbClr val="FFA231"/>
                </a:solidFill>
                <a:latin typeface="Arial"/>
                <a:cs typeface="Arial"/>
              </a:rPr>
              <a:t>nationale</a:t>
            </a:r>
            <a:endParaRPr sz="2100">
              <a:latin typeface="Arial"/>
              <a:cs typeface="Arial"/>
            </a:endParaRPr>
          </a:p>
          <a:p>
            <a:pPr lvl="1" marL="1155700" indent="-228600">
              <a:lnSpc>
                <a:spcPct val="100000"/>
              </a:lnSpc>
              <a:spcBef>
                <a:spcPts val="145"/>
              </a:spcBef>
              <a:buFont typeface="Times New Roman"/>
              <a:buChar char="•"/>
              <a:tabLst>
                <a:tab pos="1155065" algn="l"/>
                <a:tab pos="1156335" algn="l"/>
              </a:tabLst>
            </a:pPr>
            <a:r>
              <a:rPr dirty="0" sz="1700" spc="80">
                <a:latin typeface="Arial"/>
                <a:cs typeface="Arial"/>
              </a:rPr>
              <a:t>Kit </a:t>
            </a:r>
            <a:r>
              <a:rPr dirty="0" sz="1700" spc="60">
                <a:latin typeface="Arial"/>
                <a:cs typeface="Arial"/>
              </a:rPr>
              <a:t>de</a:t>
            </a:r>
            <a:r>
              <a:rPr dirty="0" sz="1700" spc="45">
                <a:latin typeface="Arial"/>
                <a:cs typeface="Arial"/>
              </a:rPr>
              <a:t> </a:t>
            </a:r>
            <a:r>
              <a:rPr dirty="0" sz="1700" spc="95">
                <a:latin typeface="Arial"/>
                <a:cs typeface="Arial"/>
              </a:rPr>
              <a:t>communication</a:t>
            </a:r>
            <a:endParaRPr sz="1700">
              <a:latin typeface="Arial"/>
              <a:cs typeface="Arial"/>
            </a:endParaRPr>
          </a:p>
          <a:p>
            <a:pPr lvl="1" marL="1155700" indent="-228600">
              <a:lnSpc>
                <a:spcPct val="100000"/>
              </a:lnSpc>
              <a:spcBef>
                <a:spcPts val="145"/>
              </a:spcBef>
              <a:buFont typeface="Times New Roman"/>
              <a:buChar char="•"/>
              <a:tabLst>
                <a:tab pos="1155065" algn="l"/>
                <a:tab pos="1156335" algn="l"/>
              </a:tabLst>
            </a:pPr>
            <a:r>
              <a:rPr dirty="0" sz="1700" spc="45">
                <a:latin typeface="Arial"/>
                <a:cs typeface="Arial"/>
              </a:rPr>
              <a:t>Plaquettes</a:t>
            </a:r>
            <a:endParaRPr sz="1700">
              <a:latin typeface="Arial"/>
              <a:cs typeface="Arial"/>
            </a:endParaRPr>
          </a:p>
          <a:p>
            <a:pPr lvl="1" marL="1155700" indent="-228600">
              <a:lnSpc>
                <a:spcPct val="100000"/>
              </a:lnSpc>
              <a:spcBef>
                <a:spcPts val="150"/>
              </a:spcBef>
              <a:buFont typeface="Times New Roman"/>
              <a:buChar char="•"/>
              <a:tabLst>
                <a:tab pos="1155065" algn="l"/>
                <a:tab pos="1156335" algn="l"/>
              </a:tabLst>
            </a:pPr>
            <a:r>
              <a:rPr dirty="0" sz="1700" spc="90">
                <a:latin typeface="Arial"/>
                <a:cs typeface="Arial"/>
              </a:rPr>
              <a:t>Communiqué </a:t>
            </a:r>
            <a:r>
              <a:rPr dirty="0" sz="1700" spc="55">
                <a:latin typeface="Arial"/>
                <a:cs typeface="Arial"/>
              </a:rPr>
              <a:t>de</a:t>
            </a:r>
            <a:r>
              <a:rPr dirty="0" sz="1700" spc="40">
                <a:latin typeface="Arial"/>
                <a:cs typeface="Arial"/>
              </a:rPr>
              <a:t> presse</a:t>
            </a:r>
            <a:endParaRPr sz="1700">
              <a:latin typeface="Arial"/>
              <a:cs typeface="Arial"/>
            </a:endParaRPr>
          </a:p>
          <a:p>
            <a:pPr lvl="1" marL="1155700" indent="-228600">
              <a:lnSpc>
                <a:spcPct val="100000"/>
              </a:lnSpc>
              <a:spcBef>
                <a:spcPts val="140"/>
              </a:spcBef>
              <a:buFont typeface="Times New Roman"/>
              <a:buChar char="•"/>
              <a:tabLst>
                <a:tab pos="1155065" algn="l"/>
                <a:tab pos="1156335" algn="l"/>
              </a:tabLst>
            </a:pPr>
            <a:r>
              <a:rPr dirty="0" sz="1700" spc="75">
                <a:latin typeface="Arial"/>
                <a:cs typeface="Arial"/>
              </a:rPr>
              <a:t>Disponibles </a:t>
            </a:r>
            <a:r>
              <a:rPr dirty="0" sz="1700" spc="80">
                <a:latin typeface="Arial"/>
                <a:cs typeface="Arial"/>
              </a:rPr>
              <a:t>sur </a:t>
            </a:r>
            <a:r>
              <a:rPr dirty="0" sz="1700" spc="50">
                <a:latin typeface="Arial"/>
                <a:cs typeface="Arial"/>
              </a:rPr>
              <a:t>le </a:t>
            </a:r>
            <a:r>
              <a:rPr dirty="0" sz="1700" spc="70">
                <a:latin typeface="Arial"/>
                <a:cs typeface="Arial"/>
              </a:rPr>
              <a:t>site </a:t>
            </a:r>
            <a:r>
              <a:rPr dirty="0" sz="1700" spc="95">
                <a:latin typeface="Arial"/>
                <a:cs typeface="Arial"/>
              </a:rPr>
              <a:t>internet </a:t>
            </a:r>
            <a:r>
              <a:rPr dirty="0" sz="1700" spc="70">
                <a:latin typeface="Arial"/>
                <a:cs typeface="Arial"/>
              </a:rPr>
              <a:t>dédié </a:t>
            </a:r>
            <a:r>
              <a:rPr dirty="0" sz="1700" spc="-10">
                <a:latin typeface="Arial"/>
                <a:cs typeface="Arial"/>
              </a:rPr>
              <a:t>à </a:t>
            </a:r>
            <a:r>
              <a:rPr dirty="0" sz="1700" spc="55">
                <a:latin typeface="Arial"/>
                <a:cs typeface="Arial"/>
              </a:rPr>
              <a:t>l’ANC</a:t>
            </a:r>
            <a:endParaRPr sz="1700">
              <a:latin typeface="Arial"/>
              <a:cs typeface="Arial"/>
            </a:endParaRPr>
          </a:p>
          <a:p>
            <a:pPr lvl="1" marL="1155700" indent="-228600">
              <a:lnSpc>
                <a:spcPct val="100000"/>
              </a:lnSpc>
              <a:spcBef>
                <a:spcPts val="145"/>
              </a:spcBef>
              <a:buFont typeface="Times New Roman"/>
              <a:buChar char="•"/>
              <a:tabLst>
                <a:tab pos="1155065" algn="l"/>
                <a:tab pos="1156335" algn="l"/>
              </a:tabLst>
            </a:pPr>
            <a:r>
              <a:rPr dirty="0" sz="1700" spc="65">
                <a:latin typeface="Arial"/>
                <a:cs typeface="Arial"/>
              </a:rPr>
              <a:t>Questions </a:t>
            </a:r>
            <a:r>
              <a:rPr dirty="0" sz="1700" spc="415">
                <a:latin typeface="Arial"/>
                <a:cs typeface="Arial"/>
              </a:rPr>
              <a:t>/</a:t>
            </a:r>
            <a:r>
              <a:rPr dirty="0" sz="1700" spc="60">
                <a:latin typeface="Arial"/>
                <a:cs typeface="Arial"/>
              </a:rPr>
              <a:t> </a:t>
            </a:r>
            <a:r>
              <a:rPr dirty="0" sz="1700" spc="25">
                <a:latin typeface="Arial"/>
                <a:cs typeface="Arial"/>
              </a:rPr>
              <a:t>Réponses</a:t>
            </a:r>
            <a:endParaRPr sz="17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Times New Roman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353695" marR="260350" indent="-340995">
              <a:lnSpc>
                <a:spcPts val="2270"/>
              </a:lnSpc>
              <a:spcBef>
                <a:spcPts val="5"/>
              </a:spcBef>
              <a:buClr>
                <a:srgbClr val="00339A"/>
              </a:buClr>
              <a:buFont typeface="Wingdings"/>
              <a:buChar char=""/>
              <a:tabLst>
                <a:tab pos="353695" algn="l"/>
                <a:tab pos="354330" algn="l"/>
              </a:tabLst>
            </a:pPr>
            <a:r>
              <a:rPr dirty="0" sz="2100" spc="45">
                <a:solidFill>
                  <a:srgbClr val="FFA231"/>
                </a:solidFill>
                <a:latin typeface="Arial"/>
                <a:cs typeface="Arial"/>
              </a:rPr>
              <a:t>À </a:t>
            </a:r>
            <a:r>
              <a:rPr dirty="0" sz="2100" spc="100">
                <a:solidFill>
                  <a:srgbClr val="FFA231"/>
                </a:solidFill>
                <a:latin typeface="Arial"/>
                <a:cs typeface="Arial"/>
              </a:rPr>
              <a:t>décliner </a:t>
            </a:r>
            <a:r>
              <a:rPr dirty="0" sz="2100" spc="65">
                <a:solidFill>
                  <a:srgbClr val="FFA231"/>
                </a:solidFill>
                <a:latin typeface="Arial"/>
                <a:cs typeface="Arial"/>
              </a:rPr>
              <a:t>au </a:t>
            </a:r>
            <a:r>
              <a:rPr dirty="0" sz="2100" spc="80">
                <a:solidFill>
                  <a:srgbClr val="FFA231"/>
                </a:solidFill>
                <a:latin typeface="Arial"/>
                <a:cs typeface="Arial"/>
              </a:rPr>
              <a:t>niveau </a:t>
            </a:r>
            <a:r>
              <a:rPr dirty="0" sz="2100" spc="90">
                <a:solidFill>
                  <a:srgbClr val="FFA231"/>
                </a:solidFill>
                <a:latin typeface="Arial"/>
                <a:cs typeface="Arial"/>
              </a:rPr>
              <a:t>local, </a:t>
            </a:r>
            <a:r>
              <a:rPr dirty="0" sz="2100" spc="70">
                <a:solidFill>
                  <a:srgbClr val="FFA231"/>
                </a:solidFill>
                <a:latin typeface="Arial"/>
                <a:cs typeface="Arial"/>
              </a:rPr>
              <a:t>en </a:t>
            </a:r>
            <a:r>
              <a:rPr dirty="0" sz="2100" spc="95">
                <a:solidFill>
                  <a:srgbClr val="FFA231"/>
                </a:solidFill>
                <a:latin typeface="Arial"/>
                <a:cs typeface="Arial"/>
              </a:rPr>
              <a:t>s'appuyant </a:t>
            </a:r>
            <a:r>
              <a:rPr dirty="0" sz="2100" spc="110">
                <a:solidFill>
                  <a:srgbClr val="FFA231"/>
                </a:solidFill>
                <a:latin typeface="Arial"/>
                <a:cs typeface="Arial"/>
              </a:rPr>
              <a:t>sur </a:t>
            </a:r>
            <a:r>
              <a:rPr dirty="0" sz="2100" spc="55">
                <a:solidFill>
                  <a:srgbClr val="FFA231"/>
                </a:solidFill>
                <a:latin typeface="Arial"/>
                <a:cs typeface="Arial"/>
              </a:rPr>
              <a:t>les </a:t>
            </a:r>
            <a:r>
              <a:rPr dirty="0" sz="2100" spc="85">
                <a:solidFill>
                  <a:srgbClr val="FFA231"/>
                </a:solidFill>
                <a:latin typeface="Arial"/>
                <a:cs typeface="Arial"/>
              </a:rPr>
              <a:t>relais  </a:t>
            </a:r>
            <a:r>
              <a:rPr dirty="0" sz="2100" spc="105">
                <a:solidFill>
                  <a:srgbClr val="FFA231"/>
                </a:solidFill>
                <a:latin typeface="Arial"/>
                <a:cs typeface="Arial"/>
              </a:rPr>
              <a:t>d’acteurs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392" y="5021532"/>
            <a:ext cx="198437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100"/>
              </a:spcBef>
            </a:pPr>
            <a:r>
              <a:rPr dirty="0" sz="1700" spc="40">
                <a:latin typeface="Arial"/>
                <a:cs typeface="Arial"/>
              </a:rPr>
              <a:t>Agences </a:t>
            </a:r>
            <a:r>
              <a:rPr dirty="0" sz="1700" spc="60">
                <a:latin typeface="Arial"/>
                <a:cs typeface="Arial"/>
              </a:rPr>
              <a:t>de </a:t>
            </a:r>
            <a:r>
              <a:rPr dirty="0" sz="1700" spc="55">
                <a:latin typeface="Arial"/>
                <a:cs typeface="Arial"/>
              </a:rPr>
              <a:t>l'eau  </a:t>
            </a:r>
            <a:r>
              <a:rPr dirty="0" sz="1700" spc="20">
                <a:latin typeface="Arial"/>
                <a:cs typeface="Arial"/>
              </a:rPr>
              <a:t>Réseaux </a:t>
            </a:r>
            <a:r>
              <a:rPr dirty="0" sz="1700" spc="60">
                <a:latin typeface="Arial"/>
                <a:cs typeface="Arial"/>
              </a:rPr>
              <a:t>de</a:t>
            </a:r>
            <a:r>
              <a:rPr dirty="0" sz="1700" spc="30">
                <a:latin typeface="Arial"/>
                <a:cs typeface="Arial"/>
              </a:rPr>
              <a:t> </a:t>
            </a:r>
            <a:r>
              <a:rPr dirty="0" sz="1700" spc="-85">
                <a:latin typeface="Arial"/>
                <a:cs typeface="Arial"/>
              </a:rPr>
              <a:t>SPANC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785" y="5010103"/>
            <a:ext cx="100965" cy="858519"/>
          </a:xfrm>
          <a:prstGeom prst="rect">
            <a:avLst/>
          </a:prstGeom>
        </p:spPr>
        <p:txBody>
          <a:bodyPr wrap="square" lIns="0" tIns="311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4"/>
              </a:spcBef>
            </a:pPr>
            <a:r>
              <a:rPr dirty="0" sz="1700" spc="-5">
                <a:latin typeface="Times New Roman"/>
                <a:cs typeface="Times New Roman"/>
              </a:rPr>
              <a:t>•</a:t>
            </a: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700" spc="-5">
                <a:latin typeface="Times New Roman"/>
                <a:cs typeface="Times New Roman"/>
              </a:rPr>
              <a:t>•</a:t>
            </a: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 sz="1700" spc="-5">
                <a:latin typeface="Times New Roman"/>
                <a:cs typeface="Times New Roman"/>
              </a:rPr>
              <a:t>•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7392" y="5595603"/>
            <a:ext cx="2139950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20">
                <a:latin typeface="Arial"/>
                <a:cs typeface="Arial"/>
              </a:rPr>
              <a:t>Réseaux </a:t>
            </a:r>
            <a:r>
              <a:rPr dirty="0" sz="1700" spc="60">
                <a:latin typeface="Arial"/>
                <a:cs typeface="Arial"/>
              </a:rPr>
              <a:t>de</a:t>
            </a:r>
            <a:r>
              <a:rPr dirty="0" sz="1700" spc="45">
                <a:latin typeface="Arial"/>
                <a:cs typeface="Arial"/>
              </a:rPr>
              <a:t> </a:t>
            </a:r>
            <a:r>
              <a:rPr dirty="0" sz="1700" spc="75">
                <a:latin typeface="Arial"/>
                <a:cs typeface="Arial"/>
              </a:rPr>
              <a:t>notaires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8785" y="5872967"/>
            <a:ext cx="4691380" cy="88709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240665" algn="l"/>
                <a:tab pos="241300" algn="l"/>
              </a:tabLst>
            </a:pPr>
            <a:r>
              <a:rPr dirty="0" sz="1700" spc="65">
                <a:latin typeface="Arial"/>
                <a:cs typeface="Arial"/>
              </a:rPr>
              <a:t>Acteurs </a:t>
            </a:r>
            <a:r>
              <a:rPr dirty="0" sz="1700" spc="114">
                <a:latin typeface="Arial"/>
                <a:cs typeface="Arial"/>
              </a:rPr>
              <a:t>du</a:t>
            </a:r>
            <a:r>
              <a:rPr dirty="0" sz="1700" spc="70">
                <a:latin typeface="Arial"/>
                <a:cs typeface="Arial"/>
              </a:rPr>
              <a:t> </a:t>
            </a:r>
            <a:r>
              <a:rPr dirty="0" sz="1700" spc="-20">
                <a:latin typeface="Arial"/>
                <a:cs typeface="Arial"/>
              </a:rPr>
              <a:t>PANANC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00">
              <a:latin typeface="Times New Roman"/>
              <a:cs typeface="Times New Roman"/>
            </a:endParaRPr>
          </a:p>
          <a:p>
            <a:pPr marL="1737995">
              <a:lnSpc>
                <a:spcPct val="100000"/>
              </a:lnSpc>
            </a:pPr>
            <a:r>
              <a:rPr dirty="0" sz="1900" spc="75">
                <a:solidFill>
                  <a:srgbClr val="FFA231"/>
                </a:solidFill>
                <a:latin typeface="Arial"/>
                <a:cs typeface="Arial"/>
              </a:rPr>
              <a:t>Nous </a:t>
            </a:r>
            <a:r>
              <a:rPr dirty="0" sz="1900" spc="120">
                <a:solidFill>
                  <a:srgbClr val="FFA231"/>
                </a:solidFill>
                <a:latin typeface="Arial"/>
                <a:cs typeface="Arial"/>
              </a:rPr>
              <a:t>comptons </a:t>
            </a:r>
            <a:r>
              <a:rPr dirty="0" sz="1900" spc="100">
                <a:solidFill>
                  <a:srgbClr val="FFA231"/>
                </a:solidFill>
                <a:latin typeface="Arial"/>
                <a:cs typeface="Arial"/>
              </a:rPr>
              <a:t>sur</a:t>
            </a:r>
            <a:r>
              <a:rPr dirty="0" sz="1900" spc="4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900" spc="75">
                <a:solidFill>
                  <a:srgbClr val="FFA231"/>
                </a:solidFill>
                <a:latin typeface="Arial"/>
                <a:cs typeface="Arial"/>
              </a:rPr>
              <a:t>vous</a:t>
            </a:r>
            <a:endParaRPr sz="19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116202" y="133606"/>
            <a:ext cx="4911725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5"/>
              <a:t>Plan</a:t>
            </a:r>
            <a:r>
              <a:rPr dirty="0" sz="3400" spc="5"/>
              <a:t> </a:t>
            </a:r>
            <a:r>
              <a:rPr dirty="0" sz="3400" spc="120"/>
              <a:t>de</a:t>
            </a:r>
            <a:r>
              <a:rPr dirty="0" sz="3400" spc="200"/>
              <a:t> </a:t>
            </a:r>
            <a:r>
              <a:rPr dirty="0" sz="3400" spc="195"/>
              <a:t>communication</a:t>
            </a:r>
            <a:endParaRPr sz="3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1456" y="33783"/>
            <a:ext cx="6181725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160"/>
              <a:t>Accompagnement</a:t>
            </a:r>
            <a:r>
              <a:rPr dirty="0" sz="3400" spc="160"/>
              <a:t> </a:t>
            </a:r>
            <a:r>
              <a:rPr dirty="0" sz="3400" spc="85"/>
              <a:t>des</a:t>
            </a:r>
            <a:r>
              <a:rPr dirty="0" sz="3400" spc="40"/>
              <a:t> </a:t>
            </a:r>
            <a:r>
              <a:rPr dirty="0" sz="3400" spc="-165"/>
              <a:t>SPANC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444379" y="618999"/>
            <a:ext cx="8685530" cy="846455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352425" indent="-339725">
              <a:lnSpc>
                <a:spcPct val="100000"/>
              </a:lnSpc>
              <a:spcBef>
                <a:spcPts val="270"/>
              </a:spcBef>
              <a:buClr>
                <a:srgbClr val="00339A"/>
              </a:buClr>
              <a:buFont typeface="Wingdings"/>
              <a:buChar char=""/>
              <a:tabLst>
                <a:tab pos="352425" algn="l"/>
                <a:tab pos="353060" algn="l"/>
              </a:tabLst>
            </a:pPr>
            <a:r>
              <a:rPr dirty="0" sz="2100" spc="65">
                <a:solidFill>
                  <a:srgbClr val="FFA231"/>
                </a:solidFill>
                <a:latin typeface="Arial"/>
                <a:cs typeface="Arial"/>
              </a:rPr>
              <a:t>Guide </a:t>
            </a:r>
            <a:r>
              <a:rPr dirty="0" sz="2100" spc="110">
                <a:solidFill>
                  <a:srgbClr val="FFA231"/>
                </a:solidFill>
                <a:latin typeface="Arial"/>
                <a:cs typeface="Arial"/>
              </a:rPr>
              <a:t>d’accompagnement </a:t>
            </a:r>
            <a:r>
              <a:rPr dirty="0" sz="2100" spc="70">
                <a:solidFill>
                  <a:srgbClr val="FFA231"/>
                </a:solidFill>
                <a:latin typeface="Arial"/>
                <a:cs typeface="Arial"/>
              </a:rPr>
              <a:t>en </a:t>
            </a:r>
            <a:r>
              <a:rPr dirty="0" sz="2100" spc="100">
                <a:solidFill>
                  <a:srgbClr val="FFA231"/>
                </a:solidFill>
                <a:latin typeface="Arial"/>
                <a:cs typeface="Arial"/>
              </a:rPr>
              <a:t>cours </a:t>
            </a:r>
            <a:r>
              <a:rPr dirty="0" sz="2100" spc="80">
                <a:solidFill>
                  <a:srgbClr val="FFA231"/>
                </a:solidFill>
                <a:latin typeface="Arial"/>
                <a:cs typeface="Arial"/>
              </a:rPr>
              <a:t>de</a:t>
            </a:r>
            <a:r>
              <a:rPr dirty="0" sz="2100" spc="12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100" spc="110">
                <a:solidFill>
                  <a:srgbClr val="FFA231"/>
                </a:solidFill>
                <a:latin typeface="Arial"/>
                <a:cs typeface="Arial"/>
              </a:rPr>
              <a:t>rédaction</a:t>
            </a:r>
            <a:endParaRPr sz="2100">
              <a:latin typeface="Arial"/>
              <a:cs typeface="Arial"/>
            </a:endParaRPr>
          </a:p>
          <a:p>
            <a:pPr lvl="1" marL="752475" marR="5080" indent="-282575">
              <a:lnSpc>
                <a:spcPts val="1720"/>
              </a:lnSpc>
              <a:spcBef>
                <a:spcPts val="355"/>
              </a:spcBef>
              <a:buClr>
                <a:srgbClr val="808080"/>
              </a:buClr>
              <a:buFont typeface="Wingdings"/>
              <a:buChar char=""/>
              <a:tabLst>
                <a:tab pos="752475" algn="l"/>
                <a:tab pos="753110" algn="l"/>
              </a:tabLst>
            </a:pPr>
            <a:r>
              <a:rPr dirty="0" sz="1600" spc="70">
                <a:latin typeface="Arial"/>
                <a:cs typeface="Arial"/>
              </a:rPr>
              <a:t>Documents </a:t>
            </a:r>
            <a:r>
              <a:rPr dirty="0" sz="1600" spc="60">
                <a:latin typeface="Arial"/>
                <a:cs typeface="Arial"/>
              </a:rPr>
              <a:t>types </a:t>
            </a:r>
            <a:r>
              <a:rPr dirty="0" sz="1600" spc="50">
                <a:latin typeface="Arial"/>
                <a:cs typeface="Arial"/>
              </a:rPr>
              <a:t>(fiches </a:t>
            </a:r>
            <a:r>
              <a:rPr dirty="0" sz="1600" spc="55">
                <a:latin typeface="Arial"/>
                <a:cs typeface="Arial"/>
              </a:rPr>
              <a:t>de </a:t>
            </a:r>
            <a:r>
              <a:rPr dirty="0" sz="1600" spc="70">
                <a:latin typeface="Arial"/>
                <a:cs typeface="Arial"/>
              </a:rPr>
              <a:t>contrôle), </a:t>
            </a:r>
            <a:r>
              <a:rPr dirty="0" sz="1600" spc="85">
                <a:latin typeface="Arial"/>
                <a:cs typeface="Arial"/>
              </a:rPr>
              <a:t>explication </a:t>
            </a:r>
            <a:r>
              <a:rPr dirty="0" sz="1600" spc="35">
                <a:latin typeface="Arial"/>
                <a:cs typeface="Arial"/>
              </a:rPr>
              <a:t>des </a:t>
            </a:r>
            <a:r>
              <a:rPr dirty="0" sz="1600" spc="60">
                <a:latin typeface="Arial"/>
                <a:cs typeface="Arial"/>
              </a:rPr>
              <a:t>critères, </a:t>
            </a:r>
            <a:r>
              <a:rPr dirty="0" sz="1600" spc="85">
                <a:latin typeface="Arial"/>
                <a:cs typeface="Arial"/>
              </a:rPr>
              <a:t>rapports </a:t>
            </a:r>
            <a:r>
              <a:rPr dirty="0" sz="1600" spc="55">
                <a:latin typeface="Arial"/>
                <a:cs typeface="Arial"/>
              </a:rPr>
              <a:t>de </a:t>
            </a:r>
            <a:r>
              <a:rPr dirty="0" sz="1600" spc="60">
                <a:latin typeface="Arial"/>
                <a:cs typeface="Arial"/>
              </a:rPr>
              <a:t>visite  types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559" y="1427622"/>
            <a:ext cx="118745" cy="54546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600" spc="-5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6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600" spc="-5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4253" y="1439074"/>
            <a:ext cx="6925309" cy="546735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600" spc="75">
                <a:latin typeface="Arial"/>
                <a:cs typeface="Arial"/>
              </a:rPr>
              <a:t>Consultation </a:t>
            </a:r>
            <a:r>
              <a:rPr dirty="0" sz="1600" spc="105">
                <a:latin typeface="Arial"/>
                <a:cs typeface="Arial"/>
              </a:rPr>
              <a:t>du </a:t>
            </a:r>
            <a:r>
              <a:rPr dirty="0" sz="1600" spc="80">
                <a:latin typeface="Arial"/>
                <a:cs typeface="Arial"/>
              </a:rPr>
              <a:t>comité </a:t>
            </a:r>
            <a:r>
              <a:rPr dirty="0" sz="1600" spc="55">
                <a:latin typeface="Arial"/>
                <a:cs typeface="Arial"/>
              </a:rPr>
              <a:t>de </a:t>
            </a:r>
            <a:r>
              <a:rPr dirty="0" sz="1600" spc="70">
                <a:latin typeface="Arial"/>
                <a:cs typeface="Arial"/>
              </a:rPr>
              <a:t>suivi </a:t>
            </a:r>
            <a:r>
              <a:rPr dirty="0" sz="1600" spc="105">
                <a:latin typeface="Arial"/>
                <a:cs typeface="Arial"/>
              </a:rPr>
              <a:t>du </a:t>
            </a:r>
            <a:r>
              <a:rPr dirty="0" sz="1600" spc="-25">
                <a:latin typeface="Arial"/>
                <a:cs typeface="Arial"/>
              </a:rPr>
              <a:t>PANANC </a:t>
            </a:r>
            <a:r>
              <a:rPr dirty="0" sz="1600" spc="40">
                <a:latin typeface="Arial"/>
                <a:cs typeface="Arial"/>
              </a:rPr>
              <a:t>après </a:t>
            </a:r>
            <a:r>
              <a:rPr dirty="0" sz="1600" spc="45">
                <a:latin typeface="Arial"/>
                <a:cs typeface="Arial"/>
              </a:rPr>
              <a:t>le </a:t>
            </a:r>
            <a:r>
              <a:rPr dirty="0" sz="1600" spc="114">
                <a:latin typeface="Arial"/>
                <a:cs typeface="Arial"/>
              </a:rPr>
              <a:t>12</a:t>
            </a:r>
            <a:r>
              <a:rPr dirty="0" sz="1600" spc="40">
                <a:latin typeface="Arial"/>
                <a:cs typeface="Arial"/>
              </a:rPr>
              <a:t> </a:t>
            </a:r>
            <a:r>
              <a:rPr dirty="0" sz="1600" spc="60">
                <a:latin typeface="Arial"/>
                <a:cs typeface="Arial"/>
              </a:rPr>
              <a:t>avril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600" spc="60">
                <a:latin typeface="Arial"/>
                <a:cs typeface="Arial"/>
              </a:rPr>
              <a:t>Accord </a:t>
            </a:r>
            <a:r>
              <a:rPr dirty="0" sz="1600" spc="-100">
                <a:latin typeface="Arial"/>
                <a:cs typeface="Arial"/>
              </a:rPr>
              <a:t>FP2E </a:t>
            </a:r>
            <a:r>
              <a:rPr dirty="0" sz="1600" spc="390">
                <a:latin typeface="Arial"/>
                <a:cs typeface="Arial"/>
              </a:rPr>
              <a:t>/ </a:t>
            </a:r>
            <a:r>
              <a:rPr dirty="0" sz="1600" spc="-15">
                <a:latin typeface="Arial"/>
                <a:cs typeface="Arial"/>
              </a:rPr>
              <a:t>IFAA </a:t>
            </a:r>
            <a:r>
              <a:rPr dirty="0" sz="1600" spc="-10">
                <a:latin typeface="Arial"/>
                <a:cs typeface="Arial"/>
              </a:rPr>
              <a:t>à </a:t>
            </a:r>
            <a:r>
              <a:rPr dirty="0" sz="1600" spc="55">
                <a:latin typeface="Arial"/>
                <a:cs typeface="Arial"/>
              </a:rPr>
              <a:t>valoriser </a:t>
            </a:r>
            <a:r>
              <a:rPr dirty="0" sz="1600" spc="60">
                <a:latin typeface="Arial"/>
                <a:cs typeface="Arial"/>
              </a:rPr>
              <a:t>mais </a:t>
            </a:r>
            <a:r>
              <a:rPr dirty="0" sz="1600" spc="100">
                <a:latin typeface="Arial"/>
                <a:cs typeface="Arial"/>
              </a:rPr>
              <a:t>non </a:t>
            </a:r>
            <a:r>
              <a:rPr dirty="0" sz="1600" spc="85">
                <a:latin typeface="Arial"/>
                <a:cs typeface="Arial"/>
              </a:rPr>
              <a:t>conforme </a:t>
            </a:r>
            <a:r>
              <a:rPr dirty="0" sz="1600" spc="-10">
                <a:latin typeface="Arial"/>
                <a:cs typeface="Arial"/>
              </a:rPr>
              <a:t>à </a:t>
            </a:r>
            <a:r>
              <a:rPr dirty="0" sz="1600" spc="45">
                <a:latin typeface="Arial"/>
                <a:cs typeface="Arial"/>
              </a:rPr>
              <a:t>la</a:t>
            </a:r>
            <a:r>
              <a:rPr dirty="0" sz="1600" spc="30">
                <a:latin typeface="Arial"/>
                <a:cs typeface="Arial"/>
              </a:rPr>
              <a:t> </a:t>
            </a:r>
            <a:r>
              <a:rPr dirty="0" sz="1600" spc="80">
                <a:latin typeface="Arial"/>
                <a:cs typeface="Arial"/>
              </a:rPr>
              <a:t>réglementation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379" y="1976877"/>
            <a:ext cx="7214234" cy="31324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52475" indent="-283210">
              <a:lnSpc>
                <a:spcPct val="100000"/>
              </a:lnSpc>
              <a:spcBef>
                <a:spcPts val="95"/>
              </a:spcBef>
              <a:buClr>
                <a:srgbClr val="808080"/>
              </a:buClr>
              <a:buFont typeface="Wingdings"/>
              <a:buChar char=""/>
              <a:tabLst>
                <a:tab pos="752475" algn="l"/>
                <a:tab pos="753110" algn="l"/>
              </a:tabLst>
            </a:pPr>
            <a:r>
              <a:rPr dirty="0" sz="1600" spc="80">
                <a:latin typeface="Arial"/>
                <a:cs typeface="Arial"/>
              </a:rPr>
              <a:t>Document </a:t>
            </a:r>
            <a:r>
              <a:rPr dirty="0" sz="1600" spc="70">
                <a:latin typeface="Arial"/>
                <a:cs typeface="Arial"/>
              </a:rPr>
              <a:t>modélisé </a:t>
            </a:r>
            <a:r>
              <a:rPr dirty="0" sz="1600" spc="85">
                <a:latin typeface="Arial"/>
                <a:cs typeface="Arial"/>
              </a:rPr>
              <a:t>interministériel, </a:t>
            </a:r>
            <a:r>
              <a:rPr dirty="0" sz="1600" spc="75">
                <a:latin typeface="Arial"/>
                <a:cs typeface="Arial"/>
              </a:rPr>
              <a:t>attestation </a:t>
            </a:r>
            <a:r>
              <a:rPr dirty="0" sz="1600" spc="105">
                <a:latin typeface="Arial"/>
                <a:cs typeface="Arial"/>
              </a:rPr>
              <a:t>pour </a:t>
            </a:r>
            <a:r>
              <a:rPr dirty="0" sz="1600" spc="-125">
                <a:latin typeface="Arial"/>
                <a:cs typeface="Arial"/>
              </a:rPr>
              <a:t>PC </a:t>
            </a:r>
            <a:r>
              <a:rPr dirty="0" sz="1600" spc="45">
                <a:latin typeface="Arial"/>
                <a:cs typeface="Arial"/>
              </a:rPr>
              <a:t>en</a:t>
            </a:r>
            <a:r>
              <a:rPr dirty="0" sz="1600" spc="-165">
                <a:latin typeface="Arial"/>
                <a:cs typeface="Arial"/>
              </a:rPr>
              <a:t> </a:t>
            </a:r>
            <a:r>
              <a:rPr dirty="0" sz="1600" spc="60">
                <a:latin typeface="Arial"/>
                <a:cs typeface="Arial"/>
              </a:rPr>
              <a:t>cours</a:t>
            </a:r>
            <a:endParaRPr sz="16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40"/>
              </a:spcBef>
            </a:pPr>
            <a:r>
              <a:rPr dirty="0" sz="2300" spc="490">
                <a:solidFill>
                  <a:srgbClr val="FFA231"/>
                </a:solidFill>
                <a:latin typeface="Arial"/>
                <a:cs typeface="Arial"/>
              </a:rPr>
              <a:t>=&gt; </a:t>
            </a:r>
            <a:r>
              <a:rPr dirty="0" sz="1600" spc="80">
                <a:solidFill>
                  <a:srgbClr val="FFA231"/>
                </a:solidFill>
                <a:latin typeface="Arial"/>
                <a:cs typeface="Arial"/>
              </a:rPr>
              <a:t>Validation </a:t>
            </a:r>
            <a:r>
              <a:rPr dirty="0" sz="1600" spc="40">
                <a:solidFill>
                  <a:srgbClr val="FFA231"/>
                </a:solidFill>
                <a:latin typeface="Arial"/>
                <a:cs typeface="Arial"/>
              </a:rPr>
              <a:t>Juillet</a:t>
            </a:r>
            <a:r>
              <a:rPr dirty="0" sz="1600" spc="-28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600" spc="120">
                <a:solidFill>
                  <a:srgbClr val="FFA231"/>
                </a:solidFill>
                <a:latin typeface="Arial"/>
                <a:cs typeface="Arial"/>
              </a:rPr>
              <a:t>2012</a:t>
            </a:r>
            <a:endParaRPr sz="16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2195"/>
              </a:spcBef>
              <a:buClr>
                <a:srgbClr val="00339A"/>
              </a:buClr>
              <a:buFont typeface="Wingdings"/>
              <a:buChar char=""/>
              <a:tabLst>
                <a:tab pos="352425" algn="l"/>
                <a:tab pos="353060" algn="l"/>
              </a:tabLst>
            </a:pPr>
            <a:r>
              <a:rPr dirty="0" sz="2100" spc="65">
                <a:solidFill>
                  <a:srgbClr val="FFA231"/>
                </a:solidFill>
                <a:latin typeface="Arial"/>
                <a:cs typeface="Arial"/>
              </a:rPr>
              <a:t>Guide </a:t>
            </a:r>
            <a:r>
              <a:rPr dirty="0" sz="2100" spc="-70">
                <a:solidFill>
                  <a:srgbClr val="FFA231"/>
                </a:solidFill>
                <a:latin typeface="Arial"/>
                <a:cs typeface="Arial"/>
              </a:rPr>
              <a:t>« </a:t>
            </a:r>
            <a:r>
              <a:rPr dirty="0" sz="2100" spc="114">
                <a:solidFill>
                  <a:srgbClr val="FFA231"/>
                </a:solidFill>
                <a:latin typeface="Arial"/>
                <a:cs typeface="Arial"/>
              </a:rPr>
              <a:t>règlement </a:t>
            </a:r>
            <a:r>
              <a:rPr dirty="0" sz="2100" spc="80">
                <a:solidFill>
                  <a:srgbClr val="FFA231"/>
                </a:solidFill>
                <a:latin typeface="Arial"/>
                <a:cs typeface="Arial"/>
              </a:rPr>
              <a:t>de </a:t>
            </a:r>
            <a:r>
              <a:rPr dirty="0" sz="2100" spc="60">
                <a:solidFill>
                  <a:srgbClr val="FFA231"/>
                </a:solidFill>
                <a:latin typeface="Arial"/>
                <a:cs typeface="Arial"/>
              </a:rPr>
              <a:t>service</a:t>
            </a:r>
            <a:r>
              <a:rPr dirty="0" sz="2100" spc="-24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100" spc="-70">
                <a:solidFill>
                  <a:srgbClr val="FFA231"/>
                </a:solidFill>
                <a:latin typeface="Arial"/>
                <a:cs typeface="Arial"/>
              </a:rPr>
              <a:t>»</a:t>
            </a:r>
            <a:endParaRPr sz="21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40"/>
              </a:spcBef>
            </a:pPr>
            <a:r>
              <a:rPr dirty="0" sz="2300" spc="490">
                <a:solidFill>
                  <a:srgbClr val="FFA231"/>
                </a:solidFill>
                <a:latin typeface="Arial"/>
                <a:cs typeface="Arial"/>
              </a:rPr>
              <a:t>=&gt; </a:t>
            </a:r>
            <a:r>
              <a:rPr dirty="0" sz="1600" spc="85">
                <a:solidFill>
                  <a:srgbClr val="FFA231"/>
                </a:solidFill>
                <a:latin typeface="Arial"/>
                <a:cs typeface="Arial"/>
              </a:rPr>
              <a:t>validation </a:t>
            </a:r>
            <a:r>
              <a:rPr dirty="0" sz="1600" spc="45">
                <a:solidFill>
                  <a:srgbClr val="FFA231"/>
                </a:solidFill>
                <a:latin typeface="Arial"/>
                <a:cs typeface="Arial"/>
              </a:rPr>
              <a:t>Juillet</a:t>
            </a:r>
            <a:r>
              <a:rPr dirty="0" sz="1600" spc="-29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600" spc="120">
                <a:solidFill>
                  <a:srgbClr val="FFA231"/>
                </a:solidFill>
                <a:latin typeface="Arial"/>
                <a:cs typeface="Arial"/>
              </a:rPr>
              <a:t>2012</a:t>
            </a:r>
            <a:endParaRPr sz="16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2200"/>
              </a:spcBef>
              <a:buClr>
                <a:srgbClr val="00339A"/>
              </a:buClr>
              <a:buFont typeface="Wingdings"/>
              <a:buChar char=""/>
              <a:tabLst>
                <a:tab pos="352425" algn="l"/>
                <a:tab pos="353060" algn="l"/>
              </a:tabLst>
            </a:pPr>
            <a:r>
              <a:rPr dirty="0" sz="2100" spc="30">
                <a:solidFill>
                  <a:srgbClr val="FFA231"/>
                </a:solidFill>
                <a:latin typeface="Arial"/>
                <a:cs typeface="Arial"/>
              </a:rPr>
              <a:t>Sessions </a:t>
            </a:r>
            <a:r>
              <a:rPr dirty="0" sz="2100" spc="80">
                <a:solidFill>
                  <a:srgbClr val="FFA231"/>
                </a:solidFill>
                <a:latin typeface="Arial"/>
                <a:cs typeface="Arial"/>
              </a:rPr>
              <a:t>de</a:t>
            </a:r>
            <a:r>
              <a:rPr dirty="0" sz="2100" spc="15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100" spc="135">
                <a:solidFill>
                  <a:srgbClr val="FFA231"/>
                </a:solidFill>
                <a:latin typeface="Arial"/>
                <a:cs typeface="Arial"/>
              </a:rPr>
              <a:t>formations</a:t>
            </a:r>
            <a:endParaRPr sz="2100">
              <a:latin typeface="Arial"/>
              <a:cs typeface="Arial"/>
            </a:endParaRPr>
          </a:p>
          <a:p>
            <a:pPr lvl="1" marL="752475" indent="-282575">
              <a:lnSpc>
                <a:spcPct val="100000"/>
              </a:lnSpc>
              <a:spcBef>
                <a:spcPts val="125"/>
              </a:spcBef>
              <a:buClr>
                <a:srgbClr val="808080"/>
              </a:buClr>
              <a:buFont typeface="Wingdings"/>
              <a:buChar char=""/>
              <a:tabLst>
                <a:tab pos="752475" algn="l"/>
                <a:tab pos="753110" algn="l"/>
              </a:tabLst>
            </a:pPr>
            <a:r>
              <a:rPr dirty="0" sz="1600" spc="45">
                <a:latin typeface="Arial"/>
                <a:cs typeface="Arial"/>
              </a:rPr>
              <a:t>Référentiel </a:t>
            </a:r>
            <a:r>
              <a:rPr dirty="0" sz="1600" spc="80">
                <a:latin typeface="Arial"/>
                <a:cs typeface="Arial"/>
              </a:rPr>
              <a:t>existant </a:t>
            </a:r>
            <a:r>
              <a:rPr dirty="0" sz="1600" spc="390">
                <a:latin typeface="Arial"/>
                <a:cs typeface="Arial"/>
              </a:rPr>
              <a:t>/ </a:t>
            </a:r>
            <a:r>
              <a:rPr dirty="0" sz="1600" spc="75">
                <a:latin typeface="Arial"/>
                <a:cs typeface="Arial"/>
              </a:rPr>
              <a:t>Déploiement </a:t>
            </a:r>
            <a:r>
              <a:rPr dirty="0" sz="1600" spc="40">
                <a:latin typeface="Arial"/>
                <a:cs typeface="Arial"/>
              </a:rPr>
              <a:t>des </a:t>
            </a:r>
            <a:r>
              <a:rPr dirty="0" sz="1600" spc="90">
                <a:latin typeface="Arial"/>
                <a:cs typeface="Arial"/>
              </a:rPr>
              <a:t>formations</a:t>
            </a:r>
            <a:r>
              <a:rPr dirty="0" sz="1600" spc="-20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à </a:t>
            </a:r>
            <a:r>
              <a:rPr dirty="0" sz="1600" spc="90">
                <a:latin typeface="Arial"/>
                <a:cs typeface="Arial"/>
              </a:rPr>
              <a:t>définir</a:t>
            </a:r>
            <a:endParaRPr sz="16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40"/>
              </a:spcBef>
            </a:pPr>
            <a:r>
              <a:rPr dirty="0" sz="2300" spc="490">
                <a:solidFill>
                  <a:srgbClr val="FFA231"/>
                </a:solidFill>
                <a:latin typeface="Arial"/>
                <a:cs typeface="Arial"/>
              </a:rPr>
              <a:t>=&gt; </a:t>
            </a:r>
            <a:r>
              <a:rPr dirty="0" sz="1600" spc="60">
                <a:solidFill>
                  <a:srgbClr val="FFA231"/>
                </a:solidFill>
                <a:latin typeface="Arial"/>
                <a:cs typeface="Arial"/>
              </a:rPr>
              <a:t>Démarche </a:t>
            </a:r>
            <a:r>
              <a:rPr dirty="0" sz="1600" spc="30">
                <a:solidFill>
                  <a:srgbClr val="FFA231"/>
                </a:solidFill>
                <a:latin typeface="Arial"/>
                <a:cs typeface="Arial"/>
              </a:rPr>
              <a:t>Fin</a:t>
            </a:r>
            <a:r>
              <a:rPr dirty="0" sz="1600" spc="-27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600" spc="125">
                <a:solidFill>
                  <a:srgbClr val="FFA231"/>
                </a:solidFill>
                <a:latin typeface="Arial"/>
                <a:cs typeface="Arial"/>
              </a:rPr>
              <a:t>2012</a:t>
            </a:r>
            <a:endParaRPr sz="160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45"/>
              </a:spcBef>
              <a:buClr>
                <a:srgbClr val="00339A"/>
              </a:buClr>
              <a:buFont typeface="Wingdings"/>
              <a:buChar char=""/>
              <a:tabLst>
                <a:tab pos="352425" algn="l"/>
                <a:tab pos="353060" algn="l"/>
              </a:tabLst>
            </a:pPr>
            <a:r>
              <a:rPr dirty="0" sz="2100" spc="105">
                <a:solidFill>
                  <a:srgbClr val="FFA231"/>
                </a:solidFill>
                <a:latin typeface="Arial"/>
                <a:cs typeface="Arial"/>
              </a:rPr>
              <a:t>Accompagnement </a:t>
            </a:r>
            <a:r>
              <a:rPr dirty="0" sz="2100" spc="110">
                <a:solidFill>
                  <a:srgbClr val="FFA231"/>
                </a:solidFill>
                <a:latin typeface="Arial"/>
                <a:cs typeface="Arial"/>
              </a:rPr>
              <a:t>financier </a:t>
            </a:r>
            <a:r>
              <a:rPr dirty="0" sz="2100" spc="60">
                <a:solidFill>
                  <a:srgbClr val="FFA231"/>
                </a:solidFill>
                <a:latin typeface="Arial"/>
                <a:cs typeface="Arial"/>
              </a:rPr>
              <a:t>des Agences </a:t>
            </a:r>
            <a:r>
              <a:rPr dirty="0" sz="2100" spc="80">
                <a:solidFill>
                  <a:srgbClr val="FFA231"/>
                </a:solidFill>
                <a:latin typeface="Arial"/>
                <a:cs typeface="Arial"/>
              </a:rPr>
              <a:t>de</a:t>
            </a:r>
            <a:r>
              <a:rPr dirty="0" sz="2100" spc="15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100" spc="100">
                <a:solidFill>
                  <a:srgbClr val="FFA231"/>
                </a:solidFill>
                <a:latin typeface="Arial"/>
                <a:cs typeface="Arial"/>
              </a:rPr>
              <a:t>l’eau</a:t>
            </a:r>
            <a:endParaRPr sz="2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579" y="5071527"/>
            <a:ext cx="118745" cy="80518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dirty="0" sz="1600" spc="-5">
                <a:solidFill>
                  <a:srgbClr val="00339A"/>
                </a:solidFill>
                <a:latin typeface="Wingdings"/>
                <a:cs typeface="Wingdings"/>
              </a:rPr>
              <a:t></a:t>
            </a:r>
            <a:endParaRPr sz="16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600" spc="-5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6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600" spc="-5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84273" y="5084479"/>
            <a:ext cx="3451225" cy="805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600"/>
              </a:lnSpc>
              <a:spcBef>
                <a:spcPts val="100"/>
              </a:spcBef>
            </a:pPr>
            <a:r>
              <a:rPr dirty="0" sz="1600" spc="-80">
                <a:latin typeface="Arial"/>
                <a:cs typeface="Arial"/>
              </a:rPr>
              <a:t>SPANC </a:t>
            </a:r>
            <a:r>
              <a:rPr dirty="0" sz="1600" spc="60">
                <a:latin typeface="Arial"/>
                <a:cs typeface="Arial"/>
              </a:rPr>
              <a:t>mandataires  </a:t>
            </a:r>
            <a:r>
              <a:rPr dirty="0" sz="1600" spc="70">
                <a:latin typeface="Arial"/>
                <a:cs typeface="Arial"/>
              </a:rPr>
              <a:t>Accompagnement </a:t>
            </a:r>
            <a:r>
              <a:rPr dirty="0" sz="1600" spc="40">
                <a:latin typeface="Arial"/>
                <a:cs typeface="Arial"/>
              </a:rPr>
              <a:t>des </a:t>
            </a:r>
            <a:r>
              <a:rPr dirty="0" sz="1600" spc="-80">
                <a:latin typeface="Arial"/>
                <a:cs typeface="Arial"/>
              </a:rPr>
              <a:t>SPANC  </a:t>
            </a:r>
            <a:r>
              <a:rPr dirty="0" sz="1600" spc="45">
                <a:latin typeface="Arial"/>
                <a:cs typeface="Arial"/>
              </a:rPr>
              <a:t>Remontée </a:t>
            </a:r>
            <a:r>
              <a:rPr dirty="0" sz="1600" spc="70">
                <a:latin typeface="Arial"/>
                <a:cs typeface="Arial"/>
              </a:rPr>
              <a:t>indicateurs </a:t>
            </a:r>
            <a:r>
              <a:rPr dirty="0" sz="1600" spc="75">
                <a:latin typeface="Arial"/>
                <a:cs typeface="Arial"/>
              </a:rPr>
              <a:t>et</a:t>
            </a:r>
            <a:r>
              <a:rPr dirty="0" sz="1600" spc="10">
                <a:latin typeface="Arial"/>
                <a:cs typeface="Arial"/>
              </a:rPr>
              <a:t> </a:t>
            </a:r>
            <a:r>
              <a:rPr dirty="0" sz="1600" spc="85">
                <a:latin typeface="Arial"/>
                <a:cs typeface="Arial"/>
              </a:rPr>
              <a:t>difficultés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379" y="6147296"/>
            <a:ext cx="5361940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2425" indent="-339725">
              <a:lnSpc>
                <a:spcPct val="100000"/>
              </a:lnSpc>
              <a:spcBef>
                <a:spcPts val="100"/>
              </a:spcBef>
              <a:buClr>
                <a:srgbClr val="00339A"/>
              </a:buClr>
              <a:buFont typeface="Wingdings"/>
              <a:buChar char=""/>
              <a:tabLst>
                <a:tab pos="352425" algn="l"/>
                <a:tab pos="353060" algn="l"/>
              </a:tabLst>
            </a:pPr>
            <a:r>
              <a:rPr dirty="0" sz="2100" spc="90">
                <a:solidFill>
                  <a:srgbClr val="FFA231"/>
                </a:solidFill>
                <a:latin typeface="Arial"/>
                <a:cs typeface="Arial"/>
              </a:rPr>
              <a:t>Questions </a:t>
            </a:r>
            <a:r>
              <a:rPr dirty="0" sz="2100" spc="515">
                <a:solidFill>
                  <a:srgbClr val="FFA231"/>
                </a:solidFill>
                <a:latin typeface="Arial"/>
                <a:cs typeface="Arial"/>
              </a:rPr>
              <a:t>/ </a:t>
            </a:r>
            <a:r>
              <a:rPr dirty="0" sz="2100" spc="35">
                <a:solidFill>
                  <a:srgbClr val="FFA231"/>
                </a:solidFill>
                <a:latin typeface="Arial"/>
                <a:cs typeface="Arial"/>
              </a:rPr>
              <a:t>Réponses </a:t>
            </a:r>
            <a:r>
              <a:rPr dirty="0" sz="2100" spc="515">
                <a:solidFill>
                  <a:srgbClr val="FFA231"/>
                </a:solidFill>
                <a:latin typeface="Arial"/>
                <a:cs typeface="Arial"/>
              </a:rPr>
              <a:t>-</a:t>
            </a:r>
            <a:r>
              <a:rPr dirty="0" sz="2100" spc="-229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100" spc="70">
                <a:solidFill>
                  <a:srgbClr val="FFA231"/>
                </a:solidFill>
                <a:latin typeface="Arial"/>
                <a:cs typeface="Arial"/>
              </a:rPr>
              <a:t>Jurisprudence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1968" y="2020307"/>
            <a:ext cx="7938770" cy="11995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11655" marR="5080" indent="-1799589">
              <a:lnSpc>
                <a:spcPct val="100000"/>
              </a:lnSpc>
              <a:spcBef>
                <a:spcPts val="100"/>
              </a:spcBef>
            </a:pPr>
            <a:r>
              <a:rPr dirty="0" sz="4600" spc="-110">
                <a:solidFill>
                  <a:srgbClr val="FFA231"/>
                </a:solidFill>
              </a:rPr>
              <a:t>C</a:t>
            </a:r>
            <a:r>
              <a:rPr dirty="0" sz="3100" spc="-110">
                <a:solidFill>
                  <a:srgbClr val="FFA231"/>
                </a:solidFill>
              </a:rPr>
              <a:t>ONTEXTE</a:t>
            </a:r>
            <a:r>
              <a:rPr dirty="0" sz="3100" spc="-110">
                <a:solidFill>
                  <a:srgbClr val="FFA231"/>
                </a:solidFill>
              </a:rPr>
              <a:t> </a:t>
            </a:r>
            <a:r>
              <a:rPr dirty="0" sz="3100" spc="-155">
                <a:solidFill>
                  <a:srgbClr val="FFA231"/>
                </a:solidFill>
              </a:rPr>
              <a:t>DE</a:t>
            </a:r>
            <a:r>
              <a:rPr dirty="0" sz="3100" spc="-155">
                <a:solidFill>
                  <a:srgbClr val="FFA231"/>
                </a:solidFill>
              </a:rPr>
              <a:t> </a:t>
            </a:r>
            <a:r>
              <a:rPr dirty="0" sz="3100" spc="-5">
                <a:solidFill>
                  <a:srgbClr val="FFA231"/>
                </a:solidFill>
              </a:rPr>
              <a:t>LA</a:t>
            </a:r>
            <a:r>
              <a:rPr dirty="0" sz="3100" spc="-5">
                <a:solidFill>
                  <a:srgbClr val="FFA231"/>
                </a:solidFill>
              </a:rPr>
              <a:t> </a:t>
            </a:r>
            <a:r>
              <a:rPr dirty="0" sz="3100" spc="-130">
                <a:solidFill>
                  <a:srgbClr val="FFA231"/>
                </a:solidFill>
              </a:rPr>
              <a:t>REVISION</a:t>
            </a:r>
            <a:r>
              <a:rPr dirty="0" sz="3100" spc="-130">
                <a:solidFill>
                  <a:srgbClr val="FFA231"/>
                </a:solidFill>
              </a:rPr>
              <a:t> </a:t>
            </a:r>
            <a:r>
              <a:rPr dirty="0" sz="3100" spc="-240">
                <a:solidFill>
                  <a:srgbClr val="FFA231"/>
                </a:solidFill>
              </a:rPr>
              <a:t>DES</a:t>
            </a:r>
            <a:r>
              <a:rPr dirty="0" sz="3100" spc="-240">
                <a:solidFill>
                  <a:srgbClr val="FFA231"/>
                </a:solidFill>
              </a:rPr>
              <a:t> </a:t>
            </a:r>
            <a:r>
              <a:rPr dirty="0" sz="3100" spc="-235">
                <a:solidFill>
                  <a:srgbClr val="FFA231"/>
                </a:solidFill>
              </a:rPr>
              <a:t>ARRETES </a:t>
            </a:r>
            <a:r>
              <a:rPr dirty="0" sz="3100" spc="-235">
                <a:solidFill>
                  <a:srgbClr val="FFA231"/>
                </a:solidFill>
              </a:rPr>
              <a:t> </a:t>
            </a:r>
            <a:r>
              <a:rPr dirty="0" sz="3100" spc="-5">
                <a:solidFill>
                  <a:srgbClr val="FFA231"/>
                </a:solidFill>
              </a:rPr>
              <a:t>DU</a:t>
            </a:r>
            <a:r>
              <a:rPr dirty="0" sz="3100" spc="-5">
                <a:solidFill>
                  <a:srgbClr val="FFA231"/>
                </a:solidFill>
              </a:rPr>
              <a:t> </a:t>
            </a:r>
            <a:r>
              <a:rPr dirty="0" sz="3100" spc="235">
                <a:solidFill>
                  <a:srgbClr val="FFA231"/>
                </a:solidFill>
              </a:rPr>
              <a:t>7</a:t>
            </a:r>
            <a:r>
              <a:rPr dirty="0" sz="3100" spc="235">
                <a:solidFill>
                  <a:srgbClr val="FFA231"/>
                </a:solidFill>
              </a:rPr>
              <a:t> </a:t>
            </a:r>
            <a:r>
              <a:rPr dirty="0" sz="3100" spc="-265">
                <a:solidFill>
                  <a:srgbClr val="FFA231"/>
                </a:solidFill>
              </a:rPr>
              <a:t>SEPTEMBRE</a:t>
            </a:r>
            <a:r>
              <a:rPr dirty="0" sz="3100" spc="114">
                <a:solidFill>
                  <a:srgbClr val="FFA231"/>
                </a:solidFill>
              </a:rPr>
              <a:t> </a:t>
            </a:r>
            <a:r>
              <a:rPr dirty="0" sz="3100" spc="229">
                <a:solidFill>
                  <a:srgbClr val="FFA231"/>
                </a:solidFill>
              </a:rPr>
              <a:t>2009</a:t>
            </a:r>
            <a:endParaRPr sz="31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8025" y="310389"/>
            <a:ext cx="6430010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160"/>
              <a:t>Accompagnement</a:t>
            </a:r>
            <a:r>
              <a:rPr dirty="0" sz="3400" spc="160"/>
              <a:t> </a:t>
            </a:r>
            <a:r>
              <a:rPr dirty="0" sz="3400" spc="85"/>
              <a:t>des</a:t>
            </a:r>
            <a:r>
              <a:rPr dirty="0" sz="3400" spc="35"/>
              <a:t> </a:t>
            </a:r>
            <a:r>
              <a:rPr dirty="0" sz="3400" spc="105"/>
              <a:t>usagers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444379" y="1352056"/>
            <a:ext cx="8240395" cy="788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2425" marR="5080" indent="-339725">
              <a:lnSpc>
                <a:spcPct val="100000"/>
              </a:lnSpc>
              <a:spcBef>
                <a:spcPts val="100"/>
              </a:spcBef>
              <a:buClr>
                <a:srgbClr val="00339A"/>
              </a:buClr>
              <a:buFont typeface="Wingdings"/>
              <a:buChar char=""/>
              <a:tabLst>
                <a:tab pos="352425" algn="l"/>
                <a:tab pos="353060" algn="l"/>
              </a:tabLst>
            </a:pPr>
            <a:r>
              <a:rPr dirty="0" sz="2500" spc="80">
                <a:solidFill>
                  <a:srgbClr val="FFA231"/>
                </a:solidFill>
                <a:latin typeface="Arial"/>
                <a:cs typeface="Arial"/>
              </a:rPr>
              <a:t>Guide </a:t>
            </a:r>
            <a:r>
              <a:rPr dirty="0" sz="2500" spc="130">
                <a:solidFill>
                  <a:srgbClr val="FFA231"/>
                </a:solidFill>
                <a:latin typeface="Arial"/>
                <a:cs typeface="Arial"/>
              </a:rPr>
              <a:t>d’aide </a:t>
            </a:r>
            <a:r>
              <a:rPr dirty="0" sz="2500" spc="75">
                <a:solidFill>
                  <a:srgbClr val="FFA231"/>
                </a:solidFill>
                <a:latin typeface="Arial"/>
                <a:cs typeface="Arial"/>
              </a:rPr>
              <a:t>au </a:t>
            </a:r>
            <a:r>
              <a:rPr dirty="0" sz="2500" spc="160">
                <a:solidFill>
                  <a:srgbClr val="FFA231"/>
                </a:solidFill>
                <a:latin typeface="Arial"/>
                <a:cs typeface="Arial"/>
              </a:rPr>
              <a:t>choix </a:t>
            </a:r>
            <a:r>
              <a:rPr dirty="0" sz="2500" spc="70">
                <a:solidFill>
                  <a:srgbClr val="FFA231"/>
                </a:solidFill>
                <a:latin typeface="Arial"/>
                <a:cs typeface="Arial"/>
              </a:rPr>
              <a:t>des </a:t>
            </a:r>
            <a:r>
              <a:rPr dirty="0" sz="2500" spc="125">
                <a:solidFill>
                  <a:srgbClr val="FFA231"/>
                </a:solidFill>
                <a:latin typeface="Arial"/>
                <a:cs typeface="Arial"/>
              </a:rPr>
              <a:t>filières </a:t>
            </a:r>
            <a:r>
              <a:rPr dirty="0" sz="2500" spc="114">
                <a:solidFill>
                  <a:srgbClr val="FFA231"/>
                </a:solidFill>
                <a:latin typeface="Arial"/>
                <a:cs typeface="Arial"/>
              </a:rPr>
              <a:t>destiné </a:t>
            </a:r>
            <a:r>
              <a:rPr dirty="0" sz="2500" spc="150">
                <a:solidFill>
                  <a:srgbClr val="FFA231"/>
                </a:solidFill>
                <a:latin typeface="Arial"/>
                <a:cs typeface="Arial"/>
              </a:rPr>
              <a:t>aux  </a:t>
            </a:r>
            <a:r>
              <a:rPr dirty="0" sz="2500" spc="85">
                <a:solidFill>
                  <a:srgbClr val="FFA231"/>
                </a:solidFill>
                <a:latin typeface="Arial"/>
                <a:cs typeface="Arial"/>
              </a:rPr>
              <a:t>usagers </a:t>
            </a:r>
            <a:r>
              <a:rPr dirty="0" sz="2500" spc="530">
                <a:latin typeface="Arial"/>
                <a:cs typeface="Arial"/>
              </a:rPr>
              <a:t>=&gt; </a:t>
            </a:r>
            <a:r>
              <a:rPr dirty="0" sz="2500" spc="165">
                <a:latin typeface="Arial"/>
                <a:cs typeface="Arial"/>
              </a:rPr>
              <a:t>projet </a:t>
            </a:r>
            <a:r>
              <a:rPr dirty="0" sz="2500" spc="170">
                <a:latin typeface="Arial"/>
                <a:cs typeface="Arial"/>
              </a:rPr>
              <a:t>pour </a:t>
            </a:r>
            <a:r>
              <a:rPr dirty="0" sz="2500" spc="140">
                <a:latin typeface="Arial"/>
                <a:cs typeface="Arial"/>
              </a:rPr>
              <a:t>consultation </a:t>
            </a:r>
            <a:r>
              <a:rPr dirty="0" sz="2500" spc="190">
                <a:latin typeface="Arial"/>
                <a:cs typeface="Arial"/>
              </a:rPr>
              <a:t>fin</a:t>
            </a:r>
            <a:r>
              <a:rPr dirty="0" sz="2500" spc="-405">
                <a:latin typeface="Arial"/>
                <a:cs typeface="Arial"/>
              </a:rPr>
              <a:t> </a:t>
            </a:r>
            <a:r>
              <a:rPr dirty="0" sz="2500" spc="114">
                <a:latin typeface="Arial"/>
                <a:cs typeface="Arial"/>
              </a:rPr>
              <a:t>avril </a:t>
            </a:r>
            <a:r>
              <a:rPr dirty="0" sz="2500" spc="195">
                <a:latin typeface="Arial"/>
                <a:cs typeface="Arial"/>
              </a:rPr>
              <a:t>2012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579" y="2964434"/>
            <a:ext cx="130175" cy="65659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579" y="2155190"/>
            <a:ext cx="7998459" cy="147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5275" marR="5080" indent="-282575">
              <a:lnSpc>
                <a:spcPct val="100000"/>
              </a:lnSpc>
              <a:spcBef>
                <a:spcPts val="100"/>
              </a:spcBef>
              <a:buClr>
                <a:srgbClr val="808080"/>
              </a:buClr>
              <a:buFont typeface="Wingdings"/>
              <a:buChar char=""/>
              <a:tabLst>
                <a:tab pos="295275" algn="l"/>
                <a:tab pos="295910" algn="l"/>
              </a:tabLst>
            </a:pPr>
            <a:r>
              <a:rPr dirty="0" sz="1800" spc="90">
                <a:latin typeface="Arial"/>
                <a:cs typeface="Arial"/>
              </a:rPr>
              <a:t>Document </a:t>
            </a:r>
            <a:r>
              <a:rPr dirty="0" sz="1800" spc="60">
                <a:latin typeface="Arial"/>
                <a:cs typeface="Arial"/>
              </a:rPr>
              <a:t>sous </a:t>
            </a:r>
            <a:r>
              <a:rPr dirty="0" sz="1800" spc="110">
                <a:latin typeface="Arial"/>
                <a:cs typeface="Arial"/>
              </a:rPr>
              <a:t>forme </a:t>
            </a:r>
            <a:r>
              <a:rPr dirty="0" sz="1800" spc="60">
                <a:latin typeface="Arial"/>
                <a:cs typeface="Arial"/>
              </a:rPr>
              <a:t>de </a:t>
            </a:r>
            <a:r>
              <a:rPr dirty="0" sz="1800" spc="70">
                <a:latin typeface="Arial"/>
                <a:cs typeface="Arial"/>
              </a:rPr>
              <a:t>fiches </a:t>
            </a:r>
            <a:r>
              <a:rPr dirty="0" sz="1800" spc="105">
                <a:latin typeface="Arial"/>
                <a:cs typeface="Arial"/>
              </a:rPr>
              <a:t>permettant </a:t>
            </a:r>
            <a:r>
              <a:rPr dirty="0" sz="1800" spc="100">
                <a:latin typeface="Arial"/>
                <a:cs typeface="Arial"/>
              </a:rPr>
              <a:t>aux </a:t>
            </a:r>
            <a:r>
              <a:rPr dirty="0" sz="1800" spc="55">
                <a:latin typeface="Arial"/>
                <a:cs typeface="Arial"/>
              </a:rPr>
              <a:t>usagers </a:t>
            </a:r>
            <a:r>
              <a:rPr dirty="0" sz="1800" spc="60">
                <a:latin typeface="Arial"/>
                <a:cs typeface="Arial"/>
              </a:rPr>
              <a:t>de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70">
                <a:latin typeface="Arial"/>
                <a:cs typeface="Arial"/>
              </a:rPr>
              <a:t>connaître  </a:t>
            </a:r>
            <a:r>
              <a:rPr dirty="0" sz="1800" spc="90">
                <a:latin typeface="Arial"/>
                <a:cs typeface="Arial"/>
              </a:rPr>
              <a:t>et </a:t>
            </a:r>
            <a:r>
              <a:rPr dirty="0" sz="1800" spc="60">
                <a:latin typeface="Arial"/>
                <a:cs typeface="Arial"/>
              </a:rPr>
              <a:t>de </a:t>
            </a:r>
            <a:r>
              <a:rPr dirty="0" sz="1800" spc="85">
                <a:latin typeface="Arial"/>
                <a:cs typeface="Arial"/>
              </a:rPr>
              <a:t>choisir </a:t>
            </a:r>
            <a:r>
              <a:rPr dirty="0" sz="1800" spc="100">
                <a:latin typeface="Arial"/>
                <a:cs typeface="Arial"/>
              </a:rPr>
              <a:t>l’installation </a:t>
            </a:r>
            <a:r>
              <a:rPr dirty="0" sz="1800" spc="50">
                <a:latin typeface="Arial"/>
                <a:cs typeface="Arial"/>
              </a:rPr>
              <a:t>la </a:t>
            </a:r>
            <a:r>
              <a:rPr dirty="0" sz="1800" spc="120">
                <a:latin typeface="Arial"/>
                <a:cs typeface="Arial"/>
              </a:rPr>
              <a:t>mieux </a:t>
            </a:r>
            <a:r>
              <a:rPr dirty="0" sz="1800" spc="60">
                <a:latin typeface="Arial"/>
                <a:cs typeface="Arial"/>
              </a:rPr>
              <a:t>adaptée, en </a:t>
            </a:r>
            <a:r>
              <a:rPr dirty="0" sz="1800" spc="110">
                <a:latin typeface="Arial"/>
                <a:cs typeface="Arial"/>
              </a:rPr>
              <a:t>fonction </a:t>
            </a:r>
            <a:r>
              <a:rPr dirty="0" sz="1800" spc="60">
                <a:latin typeface="Arial"/>
                <a:cs typeface="Arial"/>
              </a:rPr>
              <a:t>de </a:t>
            </a:r>
            <a:r>
              <a:rPr dirty="0" sz="1800" spc="70">
                <a:latin typeface="Arial"/>
                <a:cs typeface="Arial"/>
              </a:rPr>
              <a:t>critères  </a:t>
            </a:r>
            <a:r>
              <a:rPr dirty="0" sz="1800" spc="90">
                <a:latin typeface="Arial"/>
                <a:cs typeface="Arial"/>
              </a:rPr>
              <a:t>identifiés</a:t>
            </a:r>
            <a:endParaRPr sz="1800">
              <a:latin typeface="Arial"/>
              <a:cs typeface="Arial"/>
            </a:endParaRPr>
          </a:p>
          <a:p>
            <a:pPr marL="295275" marR="1492885">
              <a:lnSpc>
                <a:spcPts val="2480"/>
              </a:lnSpc>
              <a:spcBef>
                <a:spcPts val="135"/>
              </a:spcBef>
            </a:pPr>
            <a:r>
              <a:rPr dirty="0" sz="1800" spc="10">
                <a:latin typeface="Arial"/>
                <a:cs typeface="Arial"/>
              </a:rPr>
              <a:t>Ne </a:t>
            </a:r>
            <a:r>
              <a:rPr dirty="0" sz="1800" spc="45">
                <a:latin typeface="Arial"/>
                <a:cs typeface="Arial"/>
              </a:rPr>
              <a:t>pas </a:t>
            </a:r>
            <a:r>
              <a:rPr dirty="0" sz="1800" spc="60">
                <a:latin typeface="Arial"/>
                <a:cs typeface="Arial"/>
              </a:rPr>
              <a:t>en </a:t>
            </a:r>
            <a:r>
              <a:rPr dirty="0" sz="1800" spc="75">
                <a:latin typeface="Arial"/>
                <a:cs typeface="Arial"/>
              </a:rPr>
              <a:t>faire </a:t>
            </a:r>
            <a:r>
              <a:rPr dirty="0" sz="1800" spc="110">
                <a:latin typeface="Arial"/>
                <a:cs typeface="Arial"/>
              </a:rPr>
              <a:t>un </a:t>
            </a:r>
            <a:r>
              <a:rPr dirty="0" sz="1800" spc="120">
                <a:latin typeface="Arial"/>
                <a:cs typeface="Arial"/>
              </a:rPr>
              <a:t>outil </a:t>
            </a:r>
            <a:r>
              <a:rPr dirty="0" sz="1800" spc="60">
                <a:latin typeface="Arial"/>
                <a:cs typeface="Arial"/>
              </a:rPr>
              <a:t>de </a:t>
            </a:r>
            <a:r>
              <a:rPr dirty="0" sz="1800" spc="75">
                <a:latin typeface="Arial"/>
                <a:cs typeface="Arial"/>
              </a:rPr>
              <a:t>comparaison </a:t>
            </a:r>
            <a:r>
              <a:rPr dirty="0" sz="1800" spc="120">
                <a:latin typeface="Arial"/>
                <a:cs typeface="Arial"/>
              </a:rPr>
              <a:t>ni </a:t>
            </a:r>
            <a:r>
              <a:rPr dirty="0" sz="1800" spc="105">
                <a:latin typeface="Arial"/>
                <a:cs typeface="Arial"/>
              </a:rPr>
              <a:t>d’orientation  </a:t>
            </a:r>
            <a:r>
              <a:rPr dirty="0" sz="1800" spc="10">
                <a:latin typeface="Arial"/>
                <a:cs typeface="Arial"/>
              </a:rPr>
              <a:t>Ne </a:t>
            </a:r>
            <a:r>
              <a:rPr dirty="0" sz="1800" spc="45">
                <a:latin typeface="Arial"/>
                <a:cs typeface="Arial"/>
              </a:rPr>
              <a:t>pas </a:t>
            </a:r>
            <a:r>
              <a:rPr dirty="0" sz="1800" spc="5">
                <a:latin typeface="Arial"/>
                <a:cs typeface="Arial"/>
              </a:rPr>
              <a:t>se </a:t>
            </a:r>
            <a:r>
              <a:rPr dirty="0" sz="1800" spc="95">
                <a:latin typeface="Arial"/>
                <a:cs typeface="Arial"/>
              </a:rPr>
              <a:t>substituer </a:t>
            </a:r>
            <a:r>
              <a:rPr dirty="0" sz="1800" spc="100">
                <a:latin typeface="Arial"/>
                <a:cs typeface="Arial"/>
              </a:rPr>
              <a:t>aux</a:t>
            </a:r>
            <a:r>
              <a:rPr dirty="0" sz="1800" spc="150">
                <a:latin typeface="Arial"/>
                <a:cs typeface="Arial"/>
              </a:rPr>
              <a:t> </a:t>
            </a:r>
            <a:r>
              <a:rPr dirty="0" sz="1800" spc="75">
                <a:latin typeface="Arial"/>
                <a:cs typeface="Arial"/>
              </a:rPr>
              <a:t>professionnels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379" y="4070872"/>
            <a:ext cx="1781175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2425" indent="-339725">
              <a:lnSpc>
                <a:spcPct val="100000"/>
              </a:lnSpc>
              <a:spcBef>
                <a:spcPts val="100"/>
              </a:spcBef>
              <a:buClr>
                <a:srgbClr val="00339A"/>
              </a:buClr>
              <a:buFont typeface="Wingdings"/>
              <a:buChar char=""/>
              <a:tabLst>
                <a:tab pos="352425" algn="l"/>
                <a:tab pos="353060" algn="l"/>
              </a:tabLst>
            </a:pPr>
            <a:r>
              <a:rPr dirty="0" sz="2500" spc="155">
                <a:solidFill>
                  <a:srgbClr val="FFA231"/>
                </a:solidFill>
                <a:latin typeface="Arial"/>
                <a:cs typeface="Arial"/>
              </a:rPr>
              <a:t>Diffusion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579" y="4439658"/>
            <a:ext cx="130175" cy="97091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dirty="0" sz="1800"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sz="1800"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800"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84288" y="4451865"/>
            <a:ext cx="5172710" cy="97218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sz="1800" spc="25">
                <a:latin typeface="Arial"/>
                <a:cs typeface="Arial"/>
              </a:rPr>
              <a:t>Papier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14999"/>
              </a:lnSpc>
            </a:pPr>
            <a:r>
              <a:rPr dirty="0" sz="1800" spc="25">
                <a:latin typeface="Arial"/>
                <a:cs typeface="Arial"/>
              </a:rPr>
              <a:t>Via </a:t>
            </a:r>
            <a:r>
              <a:rPr dirty="0" sz="1800" spc="70">
                <a:latin typeface="Arial"/>
                <a:cs typeface="Arial"/>
              </a:rPr>
              <a:t>Acteurs </a:t>
            </a:r>
            <a:r>
              <a:rPr dirty="0" sz="1800" spc="55">
                <a:latin typeface="Arial"/>
                <a:cs typeface="Arial"/>
              </a:rPr>
              <a:t>concernés </a:t>
            </a:r>
            <a:r>
              <a:rPr dirty="0" sz="1800" spc="-60">
                <a:latin typeface="Arial"/>
                <a:cs typeface="Arial"/>
              </a:rPr>
              <a:t>(SPANC, </a:t>
            </a:r>
            <a:r>
              <a:rPr dirty="0" sz="1800" spc="45">
                <a:latin typeface="Arial"/>
                <a:cs typeface="Arial"/>
              </a:rPr>
              <a:t>Professionnels)  </a:t>
            </a:r>
            <a:r>
              <a:rPr dirty="0" sz="1800" spc="40">
                <a:latin typeface="Arial"/>
                <a:cs typeface="Arial"/>
              </a:rPr>
              <a:t>Mise </a:t>
            </a:r>
            <a:r>
              <a:rPr dirty="0" sz="1800" spc="60">
                <a:latin typeface="Arial"/>
                <a:cs typeface="Arial"/>
              </a:rPr>
              <a:t>en </a:t>
            </a:r>
            <a:r>
              <a:rPr dirty="0" sz="1800" spc="65">
                <a:latin typeface="Arial"/>
                <a:cs typeface="Arial"/>
              </a:rPr>
              <a:t>valeur </a:t>
            </a:r>
            <a:r>
              <a:rPr dirty="0" sz="1800" spc="85">
                <a:latin typeface="Arial"/>
                <a:cs typeface="Arial"/>
              </a:rPr>
              <a:t>sur </a:t>
            </a:r>
            <a:r>
              <a:rPr dirty="0" sz="1800" spc="55">
                <a:latin typeface="Arial"/>
                <a:cs typeface="Arial"/>
              </a:rPr>
              <a:t>le </a:t>
            </a:r>
            <a:r>
              <a:rPr dirty="0" sz="1800" spc="105">
                <a:latin typeface="Arial"/>
                <a:cs typeface="Arial"/>
              </a:rPr>
              <a:t>portail</a:t>
            </a:r>
            <a:r>
              <a:rPr dirty="0" sz="1800" spc="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ANC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063" y="200661"/>
            <a:ext cx="8769350" cy="10617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108325" marR="5080" indent="-3096260">
              <a:lnSpc>
                <a:spcPct val="100000"/>
              </a:lnSpc>
              <a:spcBef>
                <a:spcPts val="95"/>
              </a:spcBef>
            </a:pPr>
            <a:r>
              <a:rPr dirty="0" sz="3400" spc="160"/>
              <a:t>Accompagnement</a:t>
            </a:r>
            <a:r>
              <a:rPr dirty="0" sz="3400" spc="160"/>
              <a:t> </a:t>
            </a:r>
            <a:r>
              <a:rPr dirty="0" sz="3400" spc="85"/>
              <a:t>des</a:t>
            </a:r>
            <a:r>
              <a:rPr dirty="0" sz="3400" spc="85"/>
              <a:t> </a:t>
            </a:r>
            <a:r>
              <a:rPr dirty="0" sz="3400" spc="155"/>
              <a:t>installateurs</a:t>
            </a:r>
            <a:r>
              <a:rPr dirty="0" sz="3400" spc="155"/>
              <a:t> </a:t>
            </a:r>
            <a:r>
              <a:rPr dirty="0" sz="3400" spc="160"/>
              <a:t>et</a:t>
            </a:r>
            <a:r>
              <a:rPr dirty="0" sz="3400" spc="85"/>
              <a:t> </a:t>
            </a:r>
            <a:r>
              <a:rPr dirty="0" sz="3400" spc="85"/>
              <a:t>des </a:t>
            </a:r>
            <a:r>
              <a:rPr dirty="0" sz="3400" spc="85"/>
              <a:t> </a:t>
            </a:r>
            <a:r>
              <a:rPr dirty="0" sz="3400" spc="140"/>
              <a:t>concepteurs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444379" y="1496836"/>
            <a:ext cx="6777355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2425" indent="-339725">
              <a:lnSpc>
                <a:spcPct val="100000"/>
              </a:lnSpc>
              <a:spcBef>
                <a:spcPts val="100"/>
              </a:spcBef>
              <a:buClr>
                <a:srgbClr val="00339A"/>
              </a:buClr>
              <a:buFont typeface="Wingdings"/>
              <a:buChar char=""/>
              <a:tabLst>
                <a:tab pos="352425" algn="l"/>
                <a:tab pos="353060" algn="l"/>
              </a:tabLst>
            </a:pPr>
            <a:r>
              <a:rPr dirty="0" sz="2500" spc="145">
                <a:solidFill>
                  <a:srgbClr val="FFA231"/>
                </a:solidFill>
                <a:latin typeface="Arial"/>
                <a:cs typeface="Arial"/>
              </a:rPr>
              <a:t>Instruction </a:t>
            </a:r>
            <a:r>
              <a:rPr dirty="0" sz="2500" spc="70">
                <a:solidFill>
                  <a:srgbClr val="FFA231"/>
                </a:solidFill>
                <a:latin typeface="Arial"/>
                <a:cs typeface="Arial"/>
              </a:rPr>
              <a:t>des </a:t>
            </a:r>
            <a:r>
              <a:rPr dirty="0" sz="2500" spc="120">
                <a:solidFill>
                  <a:srgbClr val="FFA231"/>
                </a:solidFill>
                <a:latin typeface="Arial"/>
                <a:cs typeface="Arial"/>
              </a:rPr>
              <a:t>agréments </a:t>
            </a:r>
            <a:r>
              <a:rPr dirty="0" sz="2500" spc="70">
                <a:solidFill>
                  <a:srgbClr val="FFA231"/>
                </a:solidFill>
                <a:latin typeface="Arial"/>
                <a:cs typeface="Arial"/>
              </a:rPr>
              <a:t>des</a:t>
            </a:r>
            <a:r>
              <a:rPr dirty="0" sz="2500" spc="9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145">
                <a:solidFill>
                  <a:srgbClr val="FFA231"/>
                </a:solidFill>
                <a:latin typeface="Arial"/>
                <a:cs typeface="Arial"/>
              </a:rPr>
              <a:t>dispositifs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579" y="1865622"/>
            <a:ext cx="130175" cy="97091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4288" y="1877829"/>
            <a:ext cx="7426959" cy="124650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sz="1800" spc="-10">
                <a:latin typeface="Arial"/>
                <a:cs typeface="Arial"/>
              </a:rPr>
              <a:t>Env. </a:t>
            </a:r>
            <a:r>
              <a:rPr dirty="0" sz="1800" spc="130">
                <a:latin typeface="Arial"/>
                <a:cs typeface="Arial"/>
              </a:rPr>
              <a:t>100 </a:t>
            </a:r>
            <a:r>
              <a:rPr dirty="0" sz="1800" spc="95">
                <a:latin typeface="Arial"/>
                <a:cs typeface="Arial"/>
              </a:rPr>
              <a:t>dispositifs</a:t>
            </a:r>
            <a:r>
              <a:rPr dirty="0" sz="1800" spc="55">
                <a:latin typeface="Arial"/>
                <a:cs typeface="Arial"/>
              </a:rPr>
              <a:t> </a:t>
            </a:r>
            <a:r>
              <a:rPr dirty="0" sz="1800" spc="40">
                <a:latin typeface="Arial"/>
                <a:cs typeface="Arial"/>
              </a:rPr>
              <a:t>agréés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7500"/>
              </a:lnSpc>
              <a:spcBef>
                <a:spcPts val="160"/>
              </a:spcBef>
            </a:pPr>
            <a:r>
              <a:rPr dirty="0" sz="1800" spc="75">
                <a:latin typeface="Arial"/>
                <a:cs typeface="Arial"/>
              </a:rPr>
              <a:t>Formalisation </a:t>
            </a:r>
            <a:r>
              <a:rPr dirty="0" sz="1800" spc="45">
                <a:latin typeface="Arial"/>
                <a:cs typeface="Arial"/>
              </a:rPr>
              <a:t>des </a:t>
            </a:r>
            <a:r>
              <a:rPr dirty="0" sz="1800" spc="65">
                <a:latin typeface="Arial"/>
                <a:cs typeface="Arial"/>
              </a:rPr>
              <a:t>règles </a:t>
            </a:r>
            <a:r>
              <a:rPr dirty="0" sz="1800" spc="100">
                <a:latin typeface="Arial"/>
                <a:cs typeface="Arial"/>
              </a:rPr>
              <a:t>d'extrapolation </a:t>
            </a:r>
            <a:r>
              <a:rPr dirty="0" sz="1800" spc="75">
                <a:latin typeface="Arial"/>
                <a:cs typeface="Arial"/>
              </a:rPr>
              <a:t>depuis </a:t>
            </a:r>
            <a:r>
              <a:rPr dirty="0" sz="1800" spc="90">
                <a:latin typeface="Arial"/>
                <a:cs typeface="Arial"/>
              </a:rPr>
              <a:t>octobre </a:t>
            </a:r>
            <a:r>
              <a:rPr dirty="0" sz="1800" spc="135">
                <a:latin typeface="Arial"/>
                <a:cs typeface="Arial"/>
              </a:rPr>
              <a:t>2011  </a:t>
            </a:r>
            <a:r>
              <a:rPr dirty="0" sz="1800" spc="55">
                <a:latin typeface="Arial"/>
                <a:cs typeface="Arial"/>
              </a:rPr>
              <a:t>Expertise </a:t>
            </a:r>
            <a:r>
              <a:rPr dirty="0" sz="1800" spc="60">
                <a:latin typeface="Arial"/>
                <a:cs typeface="Arial"/>
              </a:rPr>
              <a:t>de </a:t>
            </a:r>
            <a:r>
              <a:rPr dirty="0" sz="1800" spc="50">
                <a:latin typeface="Arial"/>
                <a:cs typeface="Arial"/>
              </a:rPr>
              <a:t>la </a:t>
            </a:r>
            <a:r>
              <a:rPr dirty="0" sz="1800" spc="80">
                <a:latin typeface="Arial"/>
                <a:cs typeface="Arial"/>
              </a:rPr>
              <a:t>procédure </a:t>
            </a:r>
            <a:r>
              <a:rPr dirty="0" sz="1800" spc="100">
                <a:latin typeface="Arial"/>
                <a:cs typeface="Arial"/>
              </a:rPr>
              <a:t>d’agrément </a:t>
            </a:r>
            <a:r>
              <a:rPr dirty="0" sz="1800" spc="90">
                <a:latin typeface="Arial"/>
                <a:cs typeface="Arial"/>
              </a:rPr>
              <a:t>et </a:t>
            </a:r>
            <a:r>
              <a:rPr dirty="0" sz="1800" spc="85">
                <a:latin typeface="Arial"/>
                <a:cs typeface="Arial"/>
              </a:rPr>
              <a:t>améliorations </a:t>
            </a:r>
            <a:r>
              <a:rPr dirty="0" sz="1800" spc="-10">
                <a:latin typeface="Arial"/>
                <a:cs typeface="Arial"/>
              </a:rPr>
              <a:t>à </a:t>
            </a:r>
            <a:r>
              <a:rPr dirty="0" sz="1800" spc="95">
                <a:latin typeface="Arial"/>
                <a:cs typeface="Arial"/>
              </a:rPr>
              <a:t>apporter </a:t>
            </a:r>
            <a:r>
              <a:rPr dirty="0" sz="1800" spc="65">
                <a:latin typeface="Arial"/>
                <a:cs typeface="Arial"/>
              </a:rPr>
              <a:t>:  </a:t>
            </a:r>
            <a:r>
              <a:rPr dirty="0" sz="1800" spc="90">
                <a:latin typeface="Arial"/>
                <a:cs typeface="Arial"/>
              </a:rPr>
              <a:t>mission </a:t>
            </a:r>
            <a:r>
              <a:rPr dirty="0" sz="1800" spc="85">
                <a:latin typeface="Arial"/>
                <a:cs typeface="Arial"/>
              </a:rPr>
              <a:t>d'inspection </a:t>
            </a:r>
            <a:r>
              <a:rPr dirty="0" sz="1800" spc="65">
                <a:latin typeface="Arial"/>
                <a:cs typeface="Arial"/>
              </a:rPr>
              <a:t>élargie </a:t>
            </a:r>
            <a:r>
              <a:rPr dirty="0" sz="1800" spc="-60">
                <a:latin typeface="Arial"/>
                <a:cs typeface="Arial"/>
              </a:rPr>
              <a:t>(DEB, DGS,</a:t>
            </a:r>
            <a:r>
              <a:rPr dirty="0" sz="1800" spc="114">
                <a:latin typeface="Arial"/>
                <a:cs typeface="Arial"/>
              </a:rPr>
              <a:t> </a:t>
            </a:r>
            <a:r>
              <a:rPr dirty="0" sz="1800" spc="-65">
                <a:latin typeface="Arial"/>
                <a:cs typeface="Arial"/>
              </a:rPr>
              <a:t>DGCIS)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379" y="3245626"/>
            <a:ext cx="2108200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2425" indent="-339725">
              <a:lnSpc>
                <a:spcPct val="100000"/>
              </a:lnSpc>
              <a:spcBef>
                <a:spcPts val="100"/>
              </a:spcBef>
              <a:buClr>
                <a:srgbClr val="00339A"/>
              </a:buClr>
              <a:buFont typeface="Wingdings"/>
              <a:buChar char=""/>
              <a:tabLst>
                <a:tab pos="352425" algn="l"/>
                <a:tab pos="353060" algn="l"/>
              </a:tabLst>
            </a:pPr>
            <a:r>
              <a:rPr dirty="0" sz="2500" spc="114">
                <a:solidFill>
                  <a:srgbClr val="FFA231"/>
                </a:solidFill>
                <a:latin typeface="Arial"/>
                <a:cs typeface="Arial"/>
              </a:rPr>
              <a:t>Formations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579" y="3612896"/>
            <a:ext cx="130175" cy="65659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84288" y="3626611"/>
            <a:ext cx="3966845" cy="656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dirty="0" sz="1800" spc="60">
                <a:latin typeface="Arial"/>
                <a:cs typeface="Arial"/>
              </a:rPr>
              <a:t>Référentiel </a:t>
            </a:r>
            <a:r>
              <a:rPr dirty="0" sz="1800" spc="90">
                <a:latin typeface="Arial"/>
                <a:cs typeface="Arial"/>
              </a:rPr>
              <a:t>et </a:t>
            </a:r>
            <a:r>
              <a:rPr dirty="0" sz="1800" spc="95">
                <a:latin typeface="Arial"/>
                <a:cs typeface="Arial"/>
              </a:rPr>
              <a:t>déploiement </a:t>
            </a:r>
            <a:r>
              <a:rPr dirty="0" sz="1800" spc="-10">
                <a:latin typeface="Arial"/>
                <a:cs typeface="Arial"/>
              </a:rPr>
              <a:t>à </a:t>
            </a:r>
            <a:r>
              <a:rPr dirty="0" sz="1800" spc="70">
                <a:latin typeface="Arial"/>
                <a:cs typeface="Arial"/>
              </a:rPr>
              <a:t>valider  </a:t>
            </a:r>
            <a:r>
              <a:rPr dirty="0" sz="1800" spc="65">
                <a:latin typeface="Arial"/>
                <a:cs typeface="Arial"/>
              </a:rPr>
              <a:t>Démarrage </a:t>
            </a:r>
            <a:r>
              <a:rPr dirty="0" sz="1800" spc="-35">
                <a:latin typeface="Arial"/>
                <a:cs typeface="Arial"/>
              </a:rPr>
              <a:t>GT </a:t>
            </a:r>
            <a:r>
              <a:rPr dirty="0" sz="1800" spc="60">
                <a:latin typeface="Arial"/>
                <a:cs typeface="Arial"/>
              </a:rPr>
              <a:t>en </a:t>
            </a:r>
            <a:r>
              <a:rPr dirty="0" sz="1800" spc="75">
                <a:latin typeface="Arial"/>
                <a:cs typeface="Arial"/>
              </a:rPr>
              <a:t>avril</a:t>
            </a:r>
            <a:r>
              <a:rPr dirty="0" sz="1800" spc="130">
                <a:latin typeface="Arial"/>
                <a:cs typeface="Arial"/>
              </a:rPr>
              <a:t> 2012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8961" y="1044448"/>
            <a:ext cx="4114800" cy="318897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549910">
              <a:lnSpc>
                <a:spcPct val="100000"/>
              </a:lnSpc>
              <a:spcBef>
                <a:spcPts val="770"/>
              </a:spcBef>
            </a:pPr>
            <a:r>
              <a:rPr dirty="0" sz="3000" spc="60">
                <a:solidFill>
                  <a:srgbClr val="FFA231"/>
                </a:solidFill>
                <a:latin typeface="Arial"/>
                <a:cs typeface="Arial"/>
              </a:rPr>
              <a:t>Suivi </a:t>
            </a:r>
            <a:r>
              <a:rPr dirty="0" sz="3000" spc="200">
                <a:solidFill>
                  <a:srgbClr val="FFA231"/>
                </a:solidFill>
                <a:latin typeface="Arial"/>
                <a:cs typeface="Arial"/>
              </a:rPr>
              <a:t>in</a:t>
            </a:r>
            <a:r>
              <a:rPr dirty="0" sz="3000" spc="19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3000" spc="185">
                <a:solidFill>
                  <a:srgbClr val="FFA231"/>
                </a:solidFill>
                <a:latin typeface="Arial"/>
                <a:cs typeface="Arial"/>
              </a:rPr>
              <a:t>situ</a:t>
            </a:r>
            <a:endParaRPr sz="3000">
              <a:latin typeface="Arial"/>
              <a:cs typeface="Arial"/>
            </a:endParaRPr>
          </a:p>
          <a:p>
            <a:pPr marL="549910" marR="5080" indent="-537210">
              <a:lnSpc>
                <a:spcPct val="100000"/>
              </a:lnSpc>
              <a:spcBef>
                <a:spcPts val="400"/>
              </a:spcBef>
              <a:buChar char="-"/>
              <a:tabLst>
                <a:tab pos="548640" algn="l"/>
                <a:tab pos="549910" algn="l"/>
              </a:tabLst>
            </a:pPr>
            <a:r>
              <a:rPr dirty="0" sz="1800" spc="85">
                <a:latin typeface="Arial"/>
                <a:cs typeface="Arial"/>
              </a:rPr>
              <a:t>fiabiliser </a:t>
            </a:r>
            <a:r>
              <a:rPr dirty="0" sz="1800" spc="50">
                <a:latin typeface="Arial"/>
                <a:cs typeface="Arial"/>
              </a:rPr>
              <a:t>la </a:t>
            </a:r>
            <a:r>
              <a:rPr dirty="0" sz="1800" spc="80">
                <a:latin typeface="Arial"/>
                <a:cs typeface="Arial"/>
              </a:rPr>
              <a:t>procédure  </a:t>
            </a:r>
            <a:r>
              <a:rPr dirty="0" sz="1800" spc="85">
                <a:latin typeface="Arial"/>
                <a:cs typeface="Arial"/>
              </a:rPr>
              <a:t>d'agrément, vérifier pérennité  </a:t>
            </a:r>
            <a:r>
              <a:rPr dirty="0" sz="1800" spc="90">
                <a:latin typeface="Arial"/>
                <a:cs typeface="Arial"/>
              </a:rPr>
              <a:t>installation </a:t>
            </a:r>
            <a:r>
              <a:rPr dirty="0" sz="1800" spc="60">
                <a:latin typeface="Arial"/>
                <a:cs typeface="Arial"/>
              </a:rPr>
              <a:t>testée, </a:t>
            </a:r>
            <a:r>
              <a:rPr dirty="0" sz="1800" spc="85">
                <a:latin typeface="Arial"/>
                <a:cs typeface="Arial"/>
              </a:rPr>
              <a:t>vérifier sur  </a:t>
            </a:r>
            <a:r>
              <a:rPr dirty="0" sz="1800" spc="110">
                <a:latin typeface="Arial"/>
                <a:cs typeface="Arial"/>
              </a:rPr>
              <a:t>un </a:t>
            </a:r>
            <a:r>
              <a:rPr dirty="0" sz="1800" spc="85">
                <a:latin typeface="Arial"/>
                <a:cs typeface="Arial"/>
              </a:rPr>
              <a:t>échantillon </a:t>
            </a:r>
            <a:r>
              <a:rPr dirty="0" sz="1800" spc="45">
                <a:latin typeface="Arial"/>
                <a:cs typeface="Arial"/>
              </a:rPr>
              <a:t>les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80">
                <a:latin typeface="Arial"/>
                <a:cs typeface="Arial"/>
              </a:rPr>
              <a:t>performances  </a:t>
            </a:r>
            <a:r>
              <a:rPr dirty="0" sz="1800" spc="45">
                <a:latin typeface="Arial"/>
                <a:cs typeface="Arial"/>
              </a:rPr>
              <a:t>des </a:t>
            </a:r>
            <a:r>
              <a:rPr dirty="0" sz="1800" spc="85">
                <a:latin typeface="Arial"/>
                <a:cs typeface="Arial"/>
              </a:rPr>
              <a:t>installations, </a:t>
            </a:r>
            <a:r>
              <a:rPr dirty="0" sz="1800" spc="95">
                <a:latin typeface="Arial"/>
                <a:cs typeface="Arial"/>
              </a:rPr>
              <a:t>Identifier </a:t>
            </a:r>
            <a:r>
              <a:rPr dirty="0" sz="1800" spc="45">
                <a:latin typeface="Arial"/>
                <a:cs typeface="Arial"/>
              </a:rPr>
              <a:t>les  </a:t>
            </a:r>
            <a:r>
              <a:rPr dirty="0" sz="1800" spc="60">
                <a:latin typeface="Arial"/>
                <a:cs typeface="Arial"/>
              </a:rPr>
              <a:t>éventuels </a:t>
            </a:r>
            <a:r>
              <a:rPr dirty="0" sz="1800" spc="95">
                <a:latin typeface="Arial"/>
                <a:cs typeface="Arial"/>
              </a:rPr>
              <a:t>dysfonctionnement  </a:t>
            </a:r>
            <a:r>
              <a:rPr dirty="0" sz="1800" spc="85">
                <a:latin typeface="Arial"/>
                <a:cs typeface="Arial"/>
              </a:rPr>
              <a:t>sur </a:t>
            </a:r>
            <a:r>
              <a:rPr dirty="0" sz="1800" spc="55">
                <a:latin typeface="Arial"/>
                <a:cs typeface="Arial"/>
              </a:rPr>
              <a:t>le </a:t>
            </a:r>
            <a:r>
              <a:rPr dirty="0" sz="1800" spc="110">
                <a:latin typeface="Arial"/>
                <a:cs typeface="Arial"/>
              </a:rPr>
              <a:t>long</a:t>
            </a:r>
            <a:r>
              <a:rPr dirty="0" sz="1800" spc="40">
                <a:latin typeface="Arial"/>
                <a:cs typeface="Arial"/>
              </a:rPr>
              <a:t> </a:t>
            </a:r>
            <a:r>
              <a:rPr dirty="0" sz="1800" spc="95">
                <a:latin typeface="Arial"/>
                <a:cs typeface="Arial"/>
              </a:rPr>
              <a:t>terme</a:t>
            </a:r>
            <a:endParaRPr sz="1800">
              <a:latin typeface="Arial"/>
              <a:cs typeface="Arial"/>
            </a:endParaRPr>
          </a:p>
          <a:p>
            <a:pPr marL="549275" indent="-536575">
              <a:lnSpc>
                <a:spcPct val="100000"/>
              </a:lnSpc>
              <a:spcBef>
                <a:spcPts val="395"/>
              </a:spcBef>
              <a:buChar char="-"/>
              <a:tabLst>
                <a:tab pos="549275" algn="l"/>
                <a:tab pos="549910" algn="l"/>
              </a:tabLst>
            </a:pPr>
            <a:r>
              <a:rPr dirty="0" sz="1800" spc="135">
                <a:latin typeface="Arial"/>
                <a:cs typeface="Arial"/>
              </a:rPr>
              <a:t>3</a:t>
            </a:r>
            <a:r>
              <a:rPr dirty="0" sz="1800" spc="55">
                <a:latin typeface="Arial"/>
                <a:cs typeface="Arial"/>
              </a:rPr>
              <a:t> </a:t>
            </a:r>
            <a:r>
              <a:rPr dirty="0" sz="1800" spc="80">
                <a:latin typeface="Arial"/>
                <a:cs typeface="Arial"/>
              </a:rPr>
              <a:t>niveaux</a:t>
            </a:r>
            <a:endParaRPr sz="1800">
              <a:latin typeface="Arial"/>
              <a:cs typeface="Arial"/>
            </a:endParaRPr>
          </a:p>
          <a:p>
            <a:pPr marL="549910" indent="-537210">
              <a:lnSpc>
                <a:spcPct val="100000"/>
              </a:lnSpc>
              <a:spcBef>
                <a:spcPts val="405"/>
              </a:spcBef>
              <a:buChar char="-"/>
              <a:tabLst>
                <a:tab pos="548640" algn="l"/>
                <a:tab pos="549910" algn="l"/>
              </a:tabLst>
            </a:pPr>
            <a:r>
              <a:rPr dirty="0" sz="1800" spc="70">
                <a:latin typeface="Arial"/>
                <a:cs typeface="Arial"/>
              </a:rPr>
              <a:t>valoriser </a:t>
            </a:r>
            <a:r>
              <a:rPr dirty="0" sz="1800" spc="95">
                <a:latin typeface="Arial"/>
                <a:cs typeface="Arial"/>
              </a:rPr>
              <a:t>l'existant </a:t>
            </a:r>
            <a:r>
              <a:rPr dirty="0" sz="1800" spc="114">
                <a:latin typeface="Arial"/>
                <a:cs typeface="Arial"/>
              </a:rPr>
              <a:t>pour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90">
                <a:latin typeface="Arial"/>
                <a:cs typeface="Arial"/>
              </a:rPr>
              <a:t>établir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6376" y="4208010"/>
            <a:ext cx="25958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10">
                <a:latin typeface="Arial"/>
                <a:cs typeface="Arial"/>
              </a:rPr>
              <a:t>un </a:t>
            </a:r>
            <a:r>
              <a:rPr dirty="0" sz="1800" spc="105">
                <a:latin typeface="Arial"/>
                <a:cs typeface="Arial"/>
              </a:rPr>
              <a:t>programme </a:t>
            </a:r>
            <a:r>
              <a:rPr dirty="0" sz="1800" spc="60">
                <a:latin typeface="Arial"/>
                <a:cs typeface="Arial"/>
              </a:rPr>
              <a:t>de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 spc="75">
                <a:latin typeface="Arial"/>
                <a:cs typeface="Arial"/>
              </a:rPr>
              <a:t>suivi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5903" y="4483084"/>
            <a:ext cx="3966845" cy="1000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5575" marR="5080">
              <a:lnSpc>
                <a:spcPct val="118300"/>
              </a:lnSpc>
              <a:spcBef>
                <a:spcPts val="100"/>
              </a:spcBef>
            </a:pPr>
            <a:r>
              <a:rPr dirty="0" sz="1800" spc="90">
                <a:solidFill>
                  <a:srgbClr val="FFA231"/>
                </a:solidFill>
                <a:latin typeface="Arial"/>
                <a:cs typeface="Arial"/>
              </a:rPr>
              <a:t>Méthodologie d'organisation </a:t>
            </a:r>
            <a:r>
              <a:rPr dirty="0" sz="1800" spc="85">
                <a:solidFill>
                  <a:srgbClr val="FFA231"/>
                </a:solidFill>
                <a:latin typeface="Arial"/>
                <a:cs typeface="Arial"/>
              </a:rPr>
              <a:t>et</a:t>
            </a:r>
            <a:r>
              <a:rPr dirty="0" sz="1800" spc="-2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65">
                <a:solidFill>
                  <a:srgbClr val="FFA231"/>
                </a:solidFill>
                <a:latin typeface="Arial"/>
                <a:cs typeface="Arial"/>
              </a:rPr>
              <a:t>de  </a:t>
            </a:r>
            <a:r>
              <a:rPr dirty="0" sz="1800" spc="75">
                <a:solidFill>
                  <a:srgbClr val="FFA231"/>
                </a:solidFill>
                <a:latin typeface="Arial"/>
                <a:cs typeface="Arial"/>
              </a:rPr>
              <a:t>mise </a:t>
            </a:r>
            <a:r>
              <a:rPr dirty="0" sz="1800" spc="60">
                <a:solidFill>
                  <a:srgbClr val="FFA231"/>
                </a:solidFill>
                <a:latin typeface="Arial"/>
                <a:cs typeface="Arial"/>
              </a:rPr>
              <a:t>en</a:t>
            </a:r>
            <a:r>
              <a:rPr dirty="0" sz="1800" spc="4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60">
                <a:solidFill>
                  <a:srgbClr val="FFA231"/>
                </a:solidFill>
                <a:latin typeface="Arial"/>
                <a:cs typeface="Arial"/>
              </a:rPr>
              <a:t>oeuvre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  <a:tabLst>
                <a:tab pos="518795" algn="l"/>
              </a:tabLst>
            </a:pPr>
            <a:r>
              <a:rPr dirty="0" sz="1800" spc="375">
                <a:solidFill>
                  <a:srgbClr val="FFA231"/>
                </a:solidFill>
                <a:latin typeface="Arial"/>
                <a:cs typeface="Arial"/>
              </a:rPr>
              <a:t>=&gt;	</a:t>
            </a:r>
            <a:r>
              <a:rPr dirty="0" sz="1800" spc="25">
                <a:solidFill>
                  <a:srgbClr val="FFA231"/>
                </a:solidFill>
                <a:latin typeface="Arial"/>
                <a:cs typeface="Arial"/>
              </a:rPr>
              <a:t>échéance </a:t>
            </a:r>
            <a:r>
              <a:rPr dirty="0" sz="1800" spc="150">
                <a:solidFill>
                  <a:srgbClr val="FFA231"/>
                </a:solidFill>
                <a:latin typeface="Arial"/>
                <a:cs typeface="Arial"/>
              </a:rPr>
              <a:t>mi</a:t>
            </a:r>
            <a:r>
              <a:rPr dirty="0" sz="1800" spc="9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130">
                <a:solidFill>
                  <a:srgbClr val="FFA231"/>
                </a:solidFill>
                <a:latin typeface="Arial"/>
                <a:cs typeface="Arial"/>
              </a:rPr>
              <a:t>2012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5903" y="5782286"/>
            <a:ext cx="3345179" cy="67627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800" spc="80">
                <a:solidFill>
                  <a:srgbClr val="FFA231"/>
                </a:solidFill>
                <a:latin typeface="Arial"/>
                <a:cs typeface="Arial"/>
              </a:rPr>
              <a:t>Validation </a:t>
            </a:r>
            <a:r>
              <a:rPr dirty="0" sz="1800" spc="60">
                <a:solidFill>
                  <a:srgbClr val="FFA231"/>
                </a:solidFill>
                <a:latin typeface="Arial"/>
                <a:cs typeface="Arial"/>
              </a:rPr>
              <a:t>de </a:t>
            </a:r>
            <a:r>
              <a:rPr dirty="0" sz="1800" spc="50">
                <a:solidFill>
                  <a:srgbClr val="FFA231"/>
                </a:solidFill>
                <a:latin typeface="Arial"/>
                <a:cs typeface="Arial"/>
              </a:rPr>
              <a:t>la</a:t>
            </a:r>
            <a:r>
              <a:rPr dirty="0" sz="1800" spc="1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100">
                <a:solidFill>
                  <a:srgbClr val="FFA231"/>
                </a:solidFill>
                <a:latin typeface="Arial"/>
                <a:cs typeface="Arial"/>
              </a:rPr>
              <a:t>méthodologie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  <a:tabLst>
                <a:tab pos="518159" algn="l"/>
              </a:tabLst>
            </a:pPr>
            <a:r>
              <a:rPr dirty="0" sz="1800" spc="375">
                <a:solidFill>
                  <a:srgbClr val="FFA231"/>
                </a:solidFill>
                <a:latin typeface="Arial"/>
                <a:cs typeface="Arial"/>
              </a:rPr>
              <a:t>=&gt;	</a:t>
            </a:r>
            <a:r>
              <a:rPr dirty="0" sz="1800" spc="30">
                <a:solidFill>
                  <a:srgbClr val="FFA231"/>
                </a:solidFill>
                <a:latin typeface="Arial"/>
                <a:cs typeface="Arial"/>
              </a:rPr>
              <a:t>échéance </a:t>
            </a:r>
            <a:r>
              <a:rPr dirty="0" sz="1800" spc="130">
                <a:solidFill>
                  <a:srgbClr val="FFA231"/>
                </a:solidFill>
                <a:latin typeface="Arial"/>
                <a:cs typeface="Arial"/>
              </a:rPr>
              <a:t>fin</a:t>
            </a:r>
            <a:r>
              <a:rPr dirty="0" sz="1800" spc="8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135">
                <a:solidFill>
                  <a:srgbClr val="FFA231"/>
                </a:solidFill>
                <a:latin typeface="Arial"/>
                <a:cs typeface="Arial"/>
              </a:rPr>
              <a:t>2012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02905" y="310389"/>
            <a:ext cx="4537710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55"/>
              <a:t>Suivi</a:t>
            </a:r>
            <a:r>
              <a:rPr dirty="0" sz="3400" spc="55"/>
              <a:t> </a:t>
            </a:r>
            <a:r>
              <a:rPr dirty="0" sz="3400" spc="225"/>
              <a:t>du</a:t>
            </a:r>
            <a:r>
              <a:rPr dirty="0" sz="3400" spc="225"/>
              <a:t> </a:t>
            </a:r>
            <a:r>
              <a:rPr dirty="0" sz="3400" spc="160"/>
              <a:t>plan</a:t>
            </a:r>
            <a:r>
              <a:rPr dirty="0" sz="3400" spc="80"/>
              <a:t> </a:t>
            </a:r>
            <a:r>
              <a:rPr dirty="0" sz="3400" spc="190"/>
              <a:t>d’action</a:t>
            </a:r>
            <a:endParaRPr sz="3400"/>
          </a:p>
        </p:txBody>
      </p:sp>
      <p:sp>
        <p:nvSpPr>
          <p:cNvPr id="7" name="object 7"/>
          <p:cNvSpPr txBox="1"/>
          <p:nvPr/>
        </p:nvSpPr>
        <p:spPr>
          <a:xfrm>
            <a:off x="5094109" y="1580641"/>
            <a:ext cx="1054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•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94109" y="2728968"/>
            <a:ext cx="1054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•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89346" y="1053730"/>
            <a:ext cx="3390265" cy="226123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2700" spc="114">
                <a:solidFill>
                  <a:srgbClr val="FFA231"/>
                </a:solidFill>
                <a:latin typeface="Arial"/>
                <a:cs typeface="Arial"/>
              </a:rPr>
              <a:t>Observatoire</a:t>
            </a:r>
            <a:r>
              <a:rPr dirty="0" sz="2700" spc="10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700" spc="15">
                <a:solidFill>
                  <a:srgbClr val="FFA231"/>
                </a:solidFill>
                <a:latin typeface="Arial"/>
                <a:cs typeface="Arial"/>
              </a:rPr>
              <a:t>ANC</a:t>
            </a:r>
            <a:endParaRPr sz="2700">
              <a:latin typeface="Arial"/>
              <a:cs typeface="Arial"/>
            </a:endParaRPr>
          </a:p>
          <a:p>
            <a:pPr marL="542925" marR="5080">
              <a:lnSpc>
                <a:spcPct val="100000"/>
              </a:lnSpc>
              <a:spcBef>
                <a:spcPts val="405"/>
              </a:spcBef>
            </a:pPr>
            <a:r>
              <a:rPr dirty="0" sz="1800" spc="80">
                <a:latin typeface="Arial"/>
                <a:cs typeface="Arial"/>
              </a:rPr>
              <a:t>organiser </a:t>
            </a:r>
            <a:r>
              <a:rPr dirty="0" sz="1800" spc="50">
                <a:latin typeface="Arial"/>
                <a:cs typeface="Arial"/>
              </a:rPr>
              <a:t>la </a:t>
            </a:r>
            <a:r>
              <a:rPr dirty="0" sz="1800" spc="85">
                <a:latin typeface="Arial"/>
                <a:cs typeface="Arial"/>
              </a:rPr>
              <a:t>remontée </a:t>
            </a:r>
            <a:r>
              <a:rPr dirty="0" sz="1800" spc="55">
                <a:latin typeface="Arial"/>
                <a:cs typeface="Arial"/>
              </a:rPr>
              <a:t>de  </a:t>
            </a:r>
            <a:r>
              <a:rPr dirty="0" sz="1800" spc="65">
                <a:latin typeface="Arial"/>
                <a:cs typeface="Arial"/>
              </a:rPr>
              <a:t>données </a:t>
            </a:r>
            <a:r>
              <a:rPr dirty="0" sz="1800" spc="75">
                <a:latin typeface="Arial"/>
                <a:cs typeface="Arial"/>
              </a:rPr>
              <a:t>techniques,  économiques </a:t>
            </a:r>
            <a:r>
              <a:rPr dirty="0" sz="1800" spc="85">
                <a:latin typeface="Arial"/>
                <a:cs typeface="Arial"/>
              </a:rPr>
              <a:t>et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 spc="85">
                <a:latin typeface="Arial"/>
                <a:cs typeface="Arial"/>
              </a:rPr>
              <a:t>services/  </a:t>
            </a:r>
            <a:r>
              <a:rPr dirty="0" sz="1800" spc="150">
                <a:latin typeface="Arial"/>
                <a:cs typeface="Arial"/>
              </a:rPr>
              <a:t>mi</a:t>
            </a:r>
            <a:r>
              <a:rPr dirty="0" sz="1800" spc="55">
                <a:latin typeface="Arial"/>
                <a:cs typeface="Arial"/>
              </a:rPr>
              <a:t> </a:t>
            </a:r>
            <a:r>
              <a:rPr dirty="0" sz="1800" spc="130">
                <a:latin typeface="Arial"/>
                <a:cs typeface="Arial"/>
              </a:rPr>
              <a:t>2012</a:t>
            </a:r>
            <a:endParaRPr sz="1800">
              <a:latin typeface="Arial"/>
              <a:cs typeface="Arial"/>
            </a:endParaRPr>
          </a:p>
          <a:p>
            <a:pPr marL="542925" marR="815340">
              <a:lnSpc>
                <a:spcPct val="100000"/>
              </a:lnSpc>
              <a:spcBef>
                <a:spcPts val="395"/>
              </a:spcBef>
            </a:pPr>
            <a:r>
              <a:rPr dirty="0" sz="1800" spc="70">
                <a:latin typeface="Arial"/>
                <a:cs typeface="Arial"/>
              </a:rPr>
              <a:t>valoriser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90">
                <a:latin typeface="Arial"/>
                <a:cs typeface="Arial"/>
              </a:rPr>
              <a:t>l'existant  </a:t>
            </a:r>
            <a:r>
              <a:rPr dirty="0" sz="1800" spc="-45">
                <a:latin typeface="Arial"/>
                <a:cs typeface="Arial"/>
              </a:rPr>
              <a:t>(GRAIE,AELB...)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94109" y="3990085"/>
            <a:ext cx="3056255" cy="8997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8175" marR="146685" indent="-626110">
              <a:lnSpc>
                <a:spcPct val="100000"/>
              </a:lnSpc>
              <a:spcBef>
                <a:spcPts val="100"/>
              </a:spcBef>
            </a:pPr>
            <a:r>
              <a:rPr dirty="0" sz="1800" spc="375">
                <a:solidFill>
                  <a:srgbClr val="FF950E"/>
                </a:solidFill>
                <a:latin typeface="Arial"/>
                <a:cs typeface="Arial"/>
              </a:rPr>
              <a:t>=&gt; </a:t>
            </a:r>
            <a:r>
              <a:rPr dirty="0" sz="1800" spc="40">
                <a:solidFill>
                  <a:srgbClr val="FF950E"/>
                </a:solidFill>
                <a:latin typeface="Arial"/>
                <a:cs typeface="Arial"/>
              </a:rPr>
              <a:t>Mise </a:t>
            </a:r>
            <a:r>
              <a:rPr dirty="0" sz="1800" spc="-10">
                <a:solidFill>
                  <a:srgbClr val="FF950E"/>
                </a:solidFill>
                <a:latin typeface="Arial"/>
                <a:cs typeface="Arial"/>
              </a:rPr>
              <a:t>à </a:t>
            </a:r>
            <a:r>
              <a:rPr dirty="0" sz="1800" spc="100">
                <a:solidFill>
                  <a:srgbClr val="FF950E"/>
                </a:solidFill>
                <a:latin typeface="Arial"/>
                <a:cs typeface="Arial"/>
              </a:rPr>
              <a:t>disposition</a:t>
            </a:r>
            <a:r>
              <a:rPr dirty="0" sz="1800" spc="-229">
                <a:solidFill>
                  <a:srgbClr val="FF950E"/>
                </a:solidFill>
                <a:latin typeface="Arial"/>
                <a:cs typeface="Arial"/>
              </a:rPr>
              <a:t> </a:t>
            </a:r>
            <a:r>
              <a:rPr dirty="0" sz="1800" spc="45">
                <a:solidFill>
                  <a:srgbClr val="FF950E"/>
                </a:solidFill>
                <a:latin typeface="Arial"/>
                <a:cs typeface="Arial"/>
              </a:rPr>
              <a:t>des  </a:t>
            </a:r>
            <a:r>
              <a:rPr dirty="0" sz="1800" spc="65">
                <a:solidFill>
                  <a:srgbClr val="FF950E"/>
                </a:solidFill>
                <a:latin typeface="Arial"/>
                <a:cs typeface="Arial"/>
              </a:rPr>
              <a:t>données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800" spc="440">
                <a:solidFill>
                  <a:srgbClr val="FF950E"/>
                </a:solidFill>
                <a:latin typeface="Arial"/>
                <a:cs typeface="Arial"/>
              </a:rPr>
              <a:t>/</a:t>
            </a:r>
            <a:r>
              <a:rPr dirty="0" sz="1800" spc="-120">
                <a:solidFill>
                  <a:srgbClr val="FF950E"/>
                </a:solidFill>
                <a:latin typeface="Arial"/>
                <a:cs typeface="Arial"/>
              </a:rPr>
              <a:t> </a:t>
            </a:r>
            <a:r>
              <a:rPr dirty="0" sz="1800" spc="100">
                <a:solidFill>
                  <a:srgbClr val="FF950E"/>
                </a:solidFill>
                <a:latin typeface="Arial"/>
                <a:cs typeface="Arial"/>
              </a:rPr>
              <a:t>expérimentation </a:t>
            </a:r>
            <a:r>
              <a:rPr dirty="0" sz="1800" spc="130">
                <a:solidFill>
                  <a:srgbClr val="FF950E"/>
                </a:solidFill>
                <a:latin typeface="Arial"/>
                <a:cs typeface="Arial"/>
              </a:rPr>
              <a:t>fin 2012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485" y="1295400"/>
            <a:ext cx="4523858" cy="36591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96" y="380"/>
            <a:ext cx="9142476" cy="67958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752485" y="2057019"/>
            <a:ext cx="5487035" cy="3780154"/>
          </a:xfrm>
          <a:prstGeom prst="rect">
            <a:avLst/>
          </a:prstGeom>
          <a:solidFill>
            <a:srgbClr val="FFFFFF"/>
          </a:solidFill>
          <a:ln w="9906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89535" marR="951230">
              <a:lnSpc>
                <a:spcPct val="100000"/>
              </a:lnSpc>
              <a:spcBef>
                <a:spcPts val="370"/>
              </a:spcBef>
            </a:pPr>
            <a:r>
              <a:rPr dirty="0" sz="2800" spc="-5">
                <a:latin typeface="Trebuchet MS"/>
                <a:cs typeface="Trebuchet MS"/>
              </a:rPr>
              <a:t>NOUS VOUS REMERCIONS</a:t>
            </a:r>
            <a:r>
              <a:rPr dirty="0" sz="2800" spc="-90">
                <a:latin typeface="Trebuchet MS"/>
                <a:cs typeface="Trebuchet MS"/>
              </a:rPr>
              <a:t> </a:t>
            </a:r>
            <a:r>
              <a:rPr dirty="0" sz="2800" spc="-5">
                <a:latin typeface="Trebuchet MS"/>
                <a:cs typeface="Trebuchet MS"/>
              </a:rPr>
              <a:t>DE  VOTRE</a:t>
            </a:r>
            <a:r>
              <a:rPr dirty="0" sz="2800" spc="-20">
                <a:latin typeface="Trebuchet MS"/>
                <a:cs typeface="Trebuchet MS"/>
              </a:rPr>
              <a:t> </a:t>
            </a:r>
            <a:r>
              <a:rPr dirty="0" sz="2800" spc="-5">
                <a:latin typeface="Trebuchet MS"/>
                <a:cs typeface="Trebuchet MS"/>
              </a:rPr>
              <a:t>ATTENTION</a:t>
            </a:r>
            <a:endParaRPr sz="2800">
              <a:latin typeface="Trebuchet MS"/>
              <a:cs typeface="Trebuchet MS"/>
            </a:endParaRPr>
          </a:p>
          <a:p>
            <a:pPr marL="89535" marR="528320">
              <a:lnSpc>
                <a:spcPct val="100000"/>
              </a:lnSpc>
              <a:spcBef>
                <a:spcPts val="1745"/>
              </a:spcBef>
            </a:pPr>
            <a:r>
              <a:rPr dirty="0" sz="2800" spc="-5">
                <a:latin typeface="Trebuchet MS"/>
                <a:cs typeface="Trebuchet MS"/>
              </a:rPr>
              <a:t>pour en savoir plus sur  l'assainissement non collectif</a:t>
            </a:r>
            <a:r>
              <a:rPr dirty="0" sz="2800" spc="-95">
                <a:latin typeface="Trebuchet MS"/>
                <a:cs typeface="Trebuchet MS"/>
              </a:rPr>
              <a:t> </a:t>
            </a:r>
            <a:r>
              <a:rPr dirty="0" sz="2800">
                <a:latin typeface="Trebuchet MS"/>
                <a:cs typeface="Trebuchet MS"/>
              </a:rPr>
              <a:t>: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marL="89535">
              <a:lnSpc>
                <a:spcPct val="100000"/>
              </a:lnSpc>
            </a:pPr>
            <a:r>
              <a:rPr dirty="0" sz="2800" spc="-10">
                <a:solidFill>
                  <a:srgbClr val="CCCCFF"/>
                </a:solidFill>
                <a:latin typeface="Trebuchet MS"/>
                <a:cs typeface="Trebuchet MS"/>
                <a:hlinkClick r:id="rId3"/>
              </a:rPr>
              <a:t>http://www</a:t>
            </a:r>
            <a:endParaRPr sz="2800">
              <a:latin typeface="Trebuchet MS"/>
              <a:cs typeface="Trebuchet MS"/>
            </a:endParaRPr>
          </a:p>
          <a:p>
            <a:pPr marL="89535" marR="310515">
              <a:lnSpc>
                <a:spcPts val="3500"/>
              </a:lnSpc>
              <a:spcBef>
                <a:spcPts val="130"/>
              </a:spcBef>
            </a:pPr>
            <a:r>
              <a:rPr dirty="0" sz="2800" spc="-5">
                <a:solidFill>
                  <a:srgbClr val="CCCCFF"/>
                </a:solidFill>
                <a:latin typeface="Trebuchet MS"/>
                <a:cs typeface="Trebuchet MS"/>
              </a:rPr>
              <a:t>.assainissement-non-collectif.  </a:t>
            </a:r>
            <a:r>
              <a:rPr dirty="0" sz="2800" spc="-5">
                <a:solidFill>
                  <a:srgbClr val="CCCCFF"/>
                </a:solidFill>
                <a:latin typeface="Trebuchet MS"/>
                <a:cs typeface="Trebuchet MS"/>
              </a:rPr>
              <a:t>developpement-durable.gouv</a:t>
            </a:r>
            <a:r>
              <a:rPr dirty="0" sz="2800" spc="20">
                <a:solidFill>
                  <a:srgbClr val="CCCCFF"/>
                </a:solidFill>
                <a:latin typeface="Trebuchet MS"/>
                <a:cs typeface="Trebuchet MS"/>
              </a:rPr>
              <a:t>.</a:t>
            </a:r>
            <a:r>
              <a:rPr dirty="0" sz="2800">
                <a:latin typeface="Trebuchet MS"/>
                <a:cs typeface="Trebuchet MS"/>
              </a:rPr>
              <a:t>fr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296" y="519175"/>
            <a:ext cx="5611495" cy="650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100" spc="50">
                <a:solidFill>
                  <a:srgbClr val="FFA231"/>
                </a:solidFill>
              </a:rPr>
              <a:t>Echanges </a:t>
            </a:r>
            <a:r>
              <a:rPr dirty="0" sz="4100" spc="30">
                <a:solidFill>
                  <a:srgbClr val="FFA231"/>
                </a:solidFill>
              </a:rPr>
              <a:t>avec </a:t>
            </a:r>
            <a:r>
              <a:rPr dirty="0" sz="4100" spc="130">
                <a:solidFill>
                  <a:srgbClr val="FFA231"/>
                </a:solidFill>
              </a:rPr>
              <a:t>la</a:t>
            </a:r>
            <a:r>
              <a:rPr dirty="0" sz="4100" spc="420">
                <a:solidFill>
                  <a:srgbClr val="FFA231"/>
                </a:solidFill>
              </a:rPr>
              <a:t> </a:t>
            </a:r>
            <a:r>
              <a:rPr dirty="0" sz="4100" spc="120">
                <a:solidFill>
                  <a:srgbClr val="FFA231"/>
                </a:solidFill>
              </a:rPr>
              <a:t>salle</a:t>
            </a:r>
            <a:endParaRPr sz="4100"/>
          </a:p>
        </p:txBody>
      </p:sp>
      <p:sp>
        <p:nvSpPr>
          <p:cNvPr id="3" name="object 3"/>
          <p:cNvSpPr txBox="1"/>
          <p:nvPr/>
        </p:nvSpPr>
        <p:spPr>
          <a:xfrm>
            <a:off x="444379" y="2054613"/>
            <a:ext cx="6925309" cy="1361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330" indent="-34163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Font typeface="Times New Roman"/>
              <a:buChar char="•"/>
              <a:tabLst>
                <a:tab pos="354330" algn="l"/>
                <a:tab pos="354965" algn="l"/>
              </a:tabLst>
            </a:pPr>
            <a:r>
              <a:rPr dirty="0" sz="2700" spc="55">
                <a:solidFill>
                  <a:srgbClr val="FFA231"/>
                </a:solidFill>
                <a:latin typeface="Arial"/>
                <a:cs typeface="Arial"/>
              </a:rPr>
              <a:t>Vos </a:t>
            </a:r>
            <a:r>
              <a:rPr dirty="0" sz="2700" spc="135">
                <a:solidFill>
                  <a:srgbClr val="FFA231"/>
                </a:solidFill>
                <a:latin typeface="Arial"/>
                <a:cs typeface="Arial"/>
              </a:rPr>
              <a:t>suggestions </a:t>
            </a:r>
            <a:r>
              <a:rPr dirty="0" sz="2700" spc="130">
                <a:solidFill>
                  <a:srgbClr val="FFA231"/>
                </a:solidFill>
                <a:latin typeface="Arial"/>
                <a:cs typeface="Arial"/>
              </a:rPr>
              <a:t>et </a:t>
            </a:r>
            <a:r>
              <a:rPr dirty="0" sz="2700" spc="145">
                <a:solidFill>
                  <a:srgbClr val="FFA231"/>
                </a:solidFill>
                <a:latin typeface="Arial"/>
                <a:cs typeface="Arial"/>
              </a:rPr>
              <a:t>recommandations </a:t>
            </a:r>
            <a:r>
              <a:rPr dirty="0" sz="2700" spc="-365">
                <a:solidFill>
                  <a:srgbClr val="FFA231"/>
                </a:solidFill>
                <a:latin typeface="Arial"/>
                <a:cs typeface="Arial"/>
              </a:rPr>
              <a:t>?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4330" indent="-341630">
              <a:lnSpc>
                <a:spcPct val="100000"/>
              </a:lnSpc>
              <a:buClr>
                <a:srgbClr val="000000"/>
              </a:buClr>
              <a:buFont typeface="Times New Roman"/>
              <a:buChar char="•"/>
              <a:tabLst>
                <a:tab pos="354330" algn="l"/>
                <a:tab pos="354965" algn="l"/>
              </a:tabLst>
            </a:pPr>
            <a:r>
              <a:rPr dirty="0" sz="2700" spc="55">
                <a:solidFill>
                  <a:srgbClr val="FFA231"/>
                </a:solidFill>
                <a:latin typeface="Arial"/>
                <a:cs typeface="Arial"/>
              </a:rPr>
              <a:t>Vos </a:t>
            </a:r>
            <a:r>
              <a:rPr dirty="0" sz="2700" spc="165">
                <a:solidFill>
                  <a:srgbClr val="FFA231"/>
                </a:solidFill>
                <a:latin typeface="Arial"/>
                <a:cs typeface="Arial"/>
              </a:rPr>
              <a:t>propositions </a:t>
            </a:r>
            <a:r>
              <a:rPr dirty="0" sz="2700" spc="160">
                <a:solidFill>
                  <a:srgbClr val="FFA231"/>
                </a:solidFill>
                <a:latin typeface="Arial"/>
                <a:cs typeface="Arial"/>
              </a:rPr>
              <a:t>d’action</a:t>
            </a:r>
            <a:r>
              <a:rPr dirty="0" sz="2700" spc="14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700" spc="-365">
                <a:solidFill>
                  <a:srgbClr val="FFA231"/>
                </a:solidFill>
                <a:latin typeface="Arial"/>
                <a:cs typeface="Arial"/>
              </a:rPr>
              <a:t>?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653" y="333225"/>
            <a:ext cx="8848090" cy="650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100" spc="-45"/>
              <a:t>Le</a:t>
            </a:r>
            <a:r>
              <a:rPr dirty="0" sz="4100" spc="-45"/>
              <a:t> </a:t>
            </a:r>
            <a:r>
              <a:rPr dirty="0" sz="4100" spc="200"/>
              <a:t>constat</a:t>
            </a:r>
            <a:r>
              <a:rPr dirty="0" sz="4100" spc="200"/>
              <a:t> </a:t>
            </a:r>
            <a:r>
              <a:rPr dirty="0" sz="4100" spc="155"/>
              <a:t>:</a:t>
            </a:r>
            <a:r>
              <a:rPr dirty="0" sz="4100" spc="155"/>
              <a:t> </a:t>
            </a:r>
            <a:r>
              <a:rPr dirty="0" sz="4100" spc="185"/>
              <a:t>une</a:t>
            </a:r>
            <a:r>
              <a:rPr dirty="0" sz="4100" spc="185"/>
              <a:t> </a:t>
            </a:r>
            <a:r>
              <a:rPr dirty="0" sz="4100" spc="155"/>
              <a:t>impasse</a:t>
            </a:r>
            <a:r>
              <a:rPr dirty="0" sz="4100" spc="320"/>
              <a:t> </a:t>
            </a:r>
            <a:r>
              <a:rPr dirty="0" sz="4100" spc="170"/>
              <a:t>collective</a:t>
            </a:r>
            <a:endParaRPr sz="4100"/>
          </a:p>
        </p:txBody>
      </p:sp>
      <p:sp>
        <p:nvSpPr>
          <p:cNvPr id="3" name="object 3"/>
          <p:cNvSpPr txBox="1"/>
          <p:nvPr/>
        </p:nvSpPr>
        <p:spPr>
          <a:xfrm>
            <a:off x="444379" y="1091452"/>
            <a:ext cx="8542655" cy="548449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marL="351155" marR="5080" indent="-338455">
              <a:lnSpc>
                <a:spcPts val="2700"/>
              </a:lnSpc>
              <a:spcBef>
                <a:spcPts val="440"/>
              </a:spcBef>
              <a:buClr>
                <a:srgbClr val="00339A"/>
              </a:buClr>
              <a:buFont typeface="Wingdings"/>
              <a:buChar char=""/>
              <a:tabLst>
                <a:tab pos="351155" algn="l"/>
                <a:tab pos="351790" algn="l"/>
                <a:tab pos="1957070" algn="l"/>
              </a:tabLst>
            </a:pPr>
            <a:r>
              <a:rPr dirty="0" sz="2500" spc="190">
                <a:solidFill>
                  <a:srgbClr val="FFA231"/>
                </a:solidFill>
                <a:latin typeface="Arial"/>
                <a:cs typeface="Arial"/>
              </a:rPr>
              <a:t>70</a:t>
            </a:r>
            <a:r>
              <a:rPr dirty="0" sz="2500" spc="12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-10">
                <a:solidFill>
                  <a:srgbClr val="FFA231"/>
                </a:solidFill>
                <a:latin typeface="Arial"/>
                <a:cs typeface="Arial"/>
              </a:rPr>
              <a:t>à</a:t>
            </a:r>
            <a:r>
              <a:rPr dirty="0" sz="2500" spc="12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-55">
                <a:solidFill>
                  <a:srgbClr val="FFA231"/>
                </a:solidFill>
                <a:latin typeface="Arial"/>
                <a:cs typeface="Arial"/>
              </a:rPr>
              <a:t>80%	</a:t>
            </a:r>
            <a:r>
              <a:rPr dirty="0" sz="2500" spc="70">
                <a:solidFill>
                  <a:srgbClr val="FFA231"/>
                </a:solidFill>
                <a:latin typeface="Arial"/>
                <a:cs typeface="Arial"/>
              </a:rPr>
              <a:t>des </a:t>
            </a:r>
            <a:r>
              <a:rPr dirty="0" sz="2500" spc="130">
                <a:solidFill>
                  <a:srgbClr val="FFA231"/>
                </a:solidFill>
                <a:latin typeface="Arial"/>
                <a:cs typeface="Arial"/>
              </a:rPr>
              <a:t>installations </a:t>
            </a:r>
            <a:r>
              <a:rPr dirty="0" sz="2500" spc="-80">
                <a:solidFill>
                  <a:srgbClr val="FFA231"/>
                </a:solidFill>
                <a:latin typeface="Arial"/>
                <a:cs typeface="Arial"/>
              </a:rPr>
              <a:t>« </a:t>
            </a:r>
            <a:r>
              <a:rPr dirty="0" sz="2500" spc="160">
                <a:solidFill>
                  <a:srgbClr val="FFA231"/>
                </a:solidFill>
                <a:latin typeface="Arial"/>
                <a:cs typeface="Arial"/>
              </a:rPr>
              <a:t>non </a:t>
            </a:r>
            <a:r>
              <a:rPr dirty="0" sz="2500" spc="135">
                <a:solidFill>
                  <a:srgbClr val="FFA231"/>
                </a:solidFill>
                <a:latin typeface="Arial"/>
                <a:cs typeface="Arial"/>
              </a:rPr>
              <a:t>conformes </a:t>
            </a:r>
            <a:r>
              <a:rPr dirty="0" sz="2500" spc="-80">
                <a:solidFill>
                  <a:srgbClr val="FFA231"/>
                </a:solidFill>
                <a:latin typeface="Arial"/>
                <a:cs typeface="Arial"/>
              </a:rPr>
              <a:t>» </a:t>
            </a:r>
            <a:r>
              <a:rPr dirty="0" sz="2500" spc="80">
                <a:solidFill>
                  <a:srgbClr val="FFA231"/>
                </a:solidFill>
                <a:latin typeface="Arial"/>
                <a:cs typeface="Arial"/>
              </a:rPr>
              <a:t>au  </a:t>
            </a:r>
            <a:r>
              <a:rPr dirty="0" sz="2500" spc="60">
                <a:solidFill>
                  <a:srgbClr val="FFA231"/>
                </a:solidFill>
                <a:latin typeface="Arial"/>
                <a:cs typeface="Arial"/>
              </a:rPr>
              <a:t>sens </a:t>
            </a:r>
            <a:r>
              <a:rPr dirty="0" sz="2500" spc="155">
                <a:solidFill>
                  <a:srgbClr val="FFA231"/>
                </a:solidFill>
                <a:latin typeface="Arial"/>
                <a:cs typeface="Arial"/>
              </a:rPr>
              <a:t>strict </a:t>
            </a:r>
            <a:r>
              <a:rPr dirty="0" sz="2500" spc="95">
                <a:solidFill>
                  <a:srgbClr val="FFA231"/>
                </a:solidFill>
                <a:latin typeface="Arial"/>
                <a:cs typeface="Arial"/>
              </a:rPr>
              <a:t>de </a:t>
            </a:r>
            <a:r>
              <a:rPr dirty="0" sz="2500" spc="80">
                <a:solidFill>
                  <a:srgbClr val="FFA231"/>
                </a:solidFill>
                <a:latin typeface="Arial"/>
                <a:cs typeface="Arial"/>
              </a:rPr>
              <a:t>la </a:t>
            </a:r>
            <a:r>
              <a:rPr dirty="0" sz="2500" spc="135">
                <a:solidFill>
                  <a:srgbClr val="FFA231"/>
                </a:solidFill>
                <a:latin typeface="Arial"/>
                <a:cs typeface="Arial"/>
              </a:rPr>
              <a:t>règlementation, </a:t>
            </a:r>
            <a:r>
              <a:rPr dirty="0" sz="2500" spc="114">
                <a:solidFill>
                  <a:srgbClr val="FFA231"/>
                </a:solidFill>
                <a:latin typeface="Arial"/>
                <a:cs typeface="Arial"/>
              </a:rPr>
              <a:t>mais </a:t>
            </a:r>
            <a:r>
              <a:rPr dirty="0" sz="2500" spc="90">
                <a:solidFill>
                  <a:srgbClr val="FFA231"/>
                </a:solidFill>
                <a:latin typeface="Arial"/>
                <a:cs typeface="Arial"/>
              </a:rPr>
              <a:t>l’ANC  </a:t>
            </a:r>
            <a:r>
              <a:rPr dirty="0" sz="2500" spc="114">
                <a:solidFill>
                  <a:srgbClr val="FFA231"/>
                </a:solidFill>
                <a:latin typeface="Arial"/>
                <a:cs typeface="Arial"/>
              </a:rPr>
              <a:t>représenterait </a:t>
            </a:r>
            <a:r>
              <a:rPr dirty="0" sz="2500" spc="155">
                <a:solidFill>
                  <a:srgbClr val="FFA231"/>
                </a:solidFill>
                <a:latin typeface="Arial"/>
                <a:cs typeface="Arial"/>
              </a:rPr>
              <a:t>moins </a:t>
            </a:r>
            <a:r>
              <a:rPr dirty="0" sz="2500" spc="95">
                <a:solidFill>
                  <a:srgbClr val="FFA231"/>
                </a:solidFill>
                <a:latin typeface="Arial"/>
                <a:cs typeface="Arial"/>
              </a:rPr>
              <a:t>de </a:t>
            </a:r>
            <a:r>
              <a:rPr dirty="0" sz="2500" spc="-180">
                <a:solidFill>
                  <a:srgbClr val="FFA231"/>
                </a:solidFill>
                <a:latin typeface="Arial"/>
                <a:cs typeface="Arial"/>
              </a:rPr>
              <a:t>5% </a:t>
            </a:r>
            <a:r>
              <a:rPr dirty="0" sz="2500" spc="70">
                <a:solidFill>
                  <a:srgbClr val="FFA231"/>
                </a:solidFill>
                <a:latin typeface="Arial"/>
                <a:cs typeface="Arial"/>
              </a:rPr>
              <a:t>des </a:t>
            </a:r>
            <a:r>
              <a:rPr dirty="0" sz="2500" spc="105">
                <a:solidFill>
                  <a:srgbClr val="FFA231"/>
                </a:solidFill>
                <a:latin typeface="Arial"/>
                <a:cs typeface="Arial"/>
              </a:rPr>
              <a:t>pressions</a:t>
            </a:r>
            <a:r>
              <a:rPr dirty="0" sz="2500" spc="-5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130">
                <a:solidFill>
                  <a:srgbClr val="FFA231"/>
                </a:solidFill>
                <a:latin typeface="Arial"/>
                <a:cs typeface="Arial"/>
              </a:rPr>
              <a:t>polluantes</a:t>
            </a:r>
            <a:endParaRPr sz="2500">
              <a:latin typeface="Arial"/>
              <a:cs typeface="Arial"/>
            </a:endParaRPr>
          </a:p>
          <a:p>
            <a:pPr marL="351155" indent="-338455">
              <a:lnSpc>
                <a:spcPct val="100000"/>
              </a:lnSpc>
              <a:spcBef>
                <a:spcPts val="3155"/>
              </a:spcBef>
              <a:buClr>
                <a:srgbClr val="00339A"/>
              </a:buClr>
              <a:buFont typeface="Wingdings"/>
              <a:buChar char=""/>
              <a:tabLst>
                <a:tab pos="351155" algn="l"/>
                <a:tab pos="351790" algn="l"/>
              </a:tabLst>
            </a:pPr>
            <a:r>
              <a:rPr dirty="0" sz="2500" spc="35">
                <a:solidFill>
                  <a:srgbClr val="FFA231"/>
                </a:solidFill>
                <a:latin typeface="Arial"/>
                <a:cs typeface="Arial"/>
              </a:rPr>
              <a:t>Des </a:t>
            </a:r>
            <a:r>
              <a:rPr dirty="0" sz="2500" spc="155">
                <a:solidFill>
                  <a:srgbClr val="FFA231"/>
                </a:solidFill>
                <a:latin typeface="Arial"/>
                <a:cs typeface="Arial"/>
              </a:rPr>
              <a:t>points </a:t>
            </a:r>
            <a:r>
              <a:rPr dirty="0" sz="2500" spc="145">
                <a:solidFill>
                  <a:srgbClr val="FFA231"/>
                </a:solidFill>
                <a:latin typeface="Arial"/>
                <a:cs typeface="Arial"/>
              </a:rPr>
              <a:t>noirs </a:t>
            </a:r>
            <a:r>
              <a:rPr dirty="0" sz="2500" spc="-10">
                <a:solidFill>
                  <a:srgbClr val="FFA231"/>
                </a:solidFill>
                <a:latin typeface="Arial"/>
                <a:cs typeface="Arial"/>
              </a:rPr>
              <a:t>à</a:t>
            </a:r>
            <a:r>
              <a:rPr dirty="0" sz="2500" spc="125">
                <a:solidFill>
                  <a:srgbClr val="FFA231"/>
                </a:solidFill>
                <a:latin typeface="Arial"/>
                <a:cs typeface="Arial"/>
              </a:rPr>
              <a:t> régler</a:t>
            </a:r>
            <a:endParaRPr sz="2500">
              <a:latin typeface="Arial"/>
              <a:cs typeface="Arial"/>
            </a:endParaRPr>
          </a:p>
          <a:p>
            <a:pPr marL="351155" indent="-338455">
              <a:lnSpc>
                <a:spcPct val="100000"/>
              </a:lnSpc>
              <a:spcBef>
                <a:spcPts val="3195"/>
              </a:spcBef>
              <a:buClr>
                <a:srgbClr val="00339A"/>
              </a:buClr>
              <a:buFont typeface="Wingdings"/>
              <a:buChar char=""/>
              <a:tabLst>
                <a:tab pos="351155" algn="l"/>
                <a:tab pos="351790" algn="l"/>
              </a:tabLst>
            </a:pPr>
            <a:r>
              <a:rPr dirty="0" sz="2500" spc="50">
                <a:solidFill>
                  <a:srgbClr val="FFA231"/>
                </a:solidFill>
                <a:latin typeface="Arial"/>
                <a:cs typeface="Arial"/>
              </a:rPr>
              <a:t>Un </a:t>
            </a:r>
            <a:r>
              <a:rPr dirty="0" sz="2500" spc="155">
                <a:solidFill>
                  <a:srgbClr val="FFA231"/>
                </a:solidFill>
                <a:latin typeface="Arial"/>
                <a:cs typeface="Arial"/>
              </a:rPr>
              <a:t>rythme </a:t>
            </a:r>
            <a:r>
              <a:rPr dirty="0" sz="2500" spc="95">
                <a:solidFill>
                  <a:srgbClr val="FFA231"/>
                </a:solidFill>
                <a:latin typeface="Arial"/>
                <a:cs typeface="Arial"/>
              </a:rPr>
              <a:t>de </a:t>
            </a:r>
            <a:r>
              <a:rPr dirty="0" sz="2500" spc="145">
                <a:solidFill>
                  <a:srgbClr val="FFA231"/>
                </a:solidFill>
                <a:latin typeface="Arial"/>
                <a:cs typeface="Arial"/>
              </a:rPr>
              <a:t>réhabilitation </a:t>
            </a:r>
            <a:r>
              <a:rPr dirty="0" sz="2500" spc="114">
                <a:solidFill>
                  <a:srgbClr val="FFA231"/>
                </a:solidFill>
                <a:latin typeface="Arial"/>
                <a:cs typeface="Arial"/>
              </a:rPr>
              <a:t>très </a:t>
            </a:r>
            <a:r>
              <a:rPr dirty="0" sz="2500" spc="130">
                <a:solidFill>
                  <a:srgbClr val="FFA231"/>
                </a:solidFill>
                <a:latin typeface="Arial"/>
                <a:cs typeface="Arial"/>
              </a:rPr>
              <a:t>faible </a:t>
            </a:r>
            <a:r>
              <a:rPr dirty="0" sz="2500" spc="95">
                <a:solidFill>
                  <a:srgbClr val="FFA231"/>
                </a:solidFill>
                <a:latin typeface="Arial"/>
                <a:cs typeface="Arial"/>
              </a:rPr>
              <a:t>:</a:t>
            </a:r>
            <a:r>
              <a:rPr dirty="0" sz="2500" spc="10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-175">
                <a:solidFill>
                  <a:srgbClr val="FFA231"/>
                </a:solidFill>
                <a:latin typeface="Arial"/>
                <a:cs typeface="Arial"/>
              </a:rPr>
              <a:t>1%</a:t>
            </a:r>
            <a:endParaRPr sz="2500">
              <a:latin typeface="Arial"/>
              <a:cs typeface="Arial"/>
            </a:endParaRPr>
          </a:p>
          <a:p>
            <a:pPr lvl="1" marL="751205" marR="262255" indent="-281305">
              <a:lnSpc>
                <a:spcPts val="1939"/>
              </a:lnSpc>
              <a:spcBef>
                <a:spcPts val="355"/>
              </a:spcBef>
              <a:buClr>
                <a:srgbClr val="808080"/>
              </a:buClr>
              <a:buFont typeface="Wingdings"/>
              <a:buChar char=""/>
              <a:tabLst>
                <a:tab pos="751205" algn="l"/>
                <a:tab pos="751840" algn="l"/>
              </a:tabLst>
            </a:pPr>
            <a:r>
              <a:rPr dirty="0" sz="1800" spc="90">
                <a:latin typeface="Arial"/>
                <a:cs typeface="Arial"/>
              </a:rPr>
              <a:t>Difficultés </a:t>
            </a:r>
            <a:r>
              <a:rPr dirty="0" sz="1800" spc="70">
                <a:latin typeface="Arial"/>
                <a:cs typeface="Arial"/>
              </a:rPr>
              <a:t>financières </a:t>
            </a:r>
            <a:r>
              <a:rPr dirty="0" sz="1800" spc="45">
                <a:latin typeface="Arial"/>
                <a:cs typeface="Arial"/>
              </a:rPr>
              <a:t>des </a:t>
            </a:r>
            <a:r>
              <a:rPr dirty="0" sz="1800" spc="60">
                <a:latin typeface="Arial"/>
                <a:cs typeface="Arial"/>
              </a:rPr>
              <a:t>ménages, </a:t>
            </a:r>
            <a:r>
              <a:rPr dirty="0" sz="1800" spc="114">
                <a:latin typeface="Arial"/>
                <a:cs typeface="Arial"/>
              </a:rPr>
              <a:t>pour qui </a:t>
            </a:r>
            <a:r>
              <a:rPr dirty="0" sz="1800" spc="70">
                <a:latin typeface="Arial"/>
                <a:cs typeface="Arial"/>
              </a:rPr>
              <a:t>l’assainissement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 spc="90">
                <a:latin typeface="Arial"/>
                <a:cs typeface="Arial"/>
              </a:rPr>
              <a:t>n’est  </a:t>
            </a:r>
            <a:r>
              <a:rPr dirty="0" sz="1800" spc="40">
                <a:latin typeface="Arial"/>
                <a:cs typeface="Arial"/>
              </a:rPr>
              <a:t>pas </a:t>
            </a:r>
            <a:r>
              <a:rPr dirty="0" sz="1800" spc="70">
                <a:latin typeface="Arial"/>
                <a:cs typeface="Arial"/>
              </a:rPr>
              <a:t>une</a:t>
            </a:r>
            <a:r>
              <a:rPr dirty="0" sz="1800" spc="75">
                <a:latin typeface="Arial"/>
                <a:cs typeface="Arial"/>
              </a:rPr>
              <a:t> </a:t>
            </a:r>
            <a:r>
              <a:rPr dirty="0" sz="1800" spc="110">
                <a:latin typeface="Arial"/>
                <a:cs typeface="Arial"/>
              </a:rPr>
              <a:t>priorité</a:t>
            </a:r>
            <a:endParaRPr sz="1800">
              <a:latin typeface="Arial"/>
              <a:cs typeface="Arial"/>
            </a:endParaRPr>
          </a:p>
          <a:p>
            <a:pPr lvl="1" marL="751205" indent="-281305">
              <a:lnSpc>
                <a:spcPct val="100000"/>
              </a:lnSpc>
              <a:spcBef>
                <a:spcPts val="75"/>
              </a:spcBef>
              <a:buClr>
                <a:srgbClr val="808080"/>
              </a:buClr>
              <a:buFont typeface="Wingdings"/>
              <a:buChar char=""/>
              <a:tabLst>
                <a:tab pos="751205" algn="l"/>
                <a:tab pos="751840" algn="l"/>
              </a:tabLst>
            </a:pPr>
            <a:r>
              <a:rPr dirty="0" sz="1800" spc="40">
                <a:latin typeface="Arial"/>
                <a:cs typeface="Arial"/>
              </a:rPr>
              <a:t>Absence </a:t>
            </a:r>
            <a:r>
              <a:rPr dirty="0" sz="1800" spc="60">
                <a:latin typeface="Arial"/>
                <a:cs typeface="Arial"/>
              </a:rPr>
              <a:t>de </a:t>
            </a:r>
            <a:r>
              <a:rPr dirty="0" sz="1800" spc="70">
                <a:latin typeface="Arial"/>
                <a:cs typeface="Arial"/>
              </a:rPr>
              <a:t>sanctions </a:t>
            </a:r>
            <a:r>
              <a:rPr dirty="0" sz="1800" spc="65">
                <a:latin typeface="Arial"/>
                <a:cs typeface="Arial"/>
              </a:rPr>
              <a:t>si </a:t>
            </a:r>
            <a:r>
              <a:rPr dirty="0" sz="1800" spc="85">
                <a:latin typeface="Arial"/>
                <a:cs typeface="Arial"/>
              </a:rPr>
              <a:t>travaux </a:t>
            </a:r>
            <a:r>
              <a:rPr dirty="0" sz="1800" spc="105">
                <a:latin typeface="Arial"/>
                <a:cs typeface="Arial"/>
              </a:rPr>
              <a:t>non</a:t>
            </a:r>
            <a:r>
              <a:rPr dirty="0" sz="1800" spc="45">
                <a:latin typeface="Arial"/>
                <a:cs typeface="Arial"/>
              </a:rPr>
              <a:t> réalisés</a:t>
            </a:r>
            <a:endParaRPr sz="1800">
              <a:latin typeface="Arial"/>
              <a:cs typeface="Arial"/>
            </a:endParaRPr>
          </a:p>
          <a:p>
            <a:pPr lvl="1" marL="751205" indent="-281305">
              <a:lnSpc>
                <a:spcPct val="100000"/>
              </a:lnSpc>
              <a:spcBef>
                <a:spcPts val="105"/>
              </a:spcBef>
              <a:buClr>
                <a:srgbClr val="808080"/>
              </a:buClr>
              <a:buFont typeface="Wingdings"/>
              <a:buChar char=""/>
              <a:tabLst>
                <a:tab pos="751205" algn="l"/>
                <a:tab pos="751840" algn="l"/>
              </a:tabLst>
            </a:pPr>
            <a:r>
              <a:rPr dirty="0" sz="1800" spc="-30">
                <a:latin typeface="Arial"/>
                <a:cs typeface="Arial"/>
              </a:rPr>
              <a:t>Peu </a:t>
            </a:r>
            <a:r>
              <a:rPr dirty="0" sz="1800" spc="105">
                <a:latin typeface="Arial"/>
                <a:cs typeface="Arial"/>
              </a:rPr>
              <a:t>ou </a:t>
            </a:r>
            <a:r>
              <a:rPr dirty="0" sz="1800" spc="40">
                <a:latin typeface="Arial"/>
                <a:cs typeface="Arial"/>
              </a:rPr>
              <a:t>pas </a:t>
            </a:r>
            <a:r>
              <a:rPr dirty="0" sz="1800" spc="75">
                <a:latin typeface="Arial"/>
                <a:cs typeface="Arial"/>
              </a:rPr>
              <a:t>d’aides</a:t>
            </a:r>
            <a:r>
              <a:rPr dirty="0" sz="1800" spc="110">
                <a:latin typeface="Arial"/>
                <a:cs typeface="Arial"/>
              </a:rPr>
              <a:t> </a:t>
            </a:r>
            <a:r>
              <a:rPr dirty="0" sz="1800" spc="75">
                <a:latin typeface="Arial"/>
                <a:cs typeface="Arial"/>
              </a:rPr>
              <a:t>incitatives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808080"/>
              </a:buClr>
              <a:buFont typeface="Wingdings"/>
              <a:buChar char=""/>
            </a:pPr>
            <a:endParaRPr sz="3350">
              <a:latin typeface="Times New Roman"/>
              <a:cs typeface="Times New Roman"/>
            </a:endParaRPr>
          </a:p>
          <a:p>
            <a:pPr marL="351155" marR="212090" indent="-338455">
              <a:lnSpc>
                <a:spcPts val="2700"/>
              </a:lnSpc>
              <a:buClr>
                <a:srgbClr val="00339A"/>
              </a:buClr>
              <a:buFont typeface="Wingdings"/>
              <a:buChar char=""/>
              <a:tabLst>
                <a:tab pos="351155" algn="l"/>
                <a:tab pos="351790" algn="l"/>
              </a:tabLst>
            </a:pPr>
            <a:r>
              <a:rPr dirty="0" sz="2500" spc="125">
                <a:solidFill>
                  <a:srgbClr val="FFA231"/>
                </a:solidFill>
                <a:latin typeface="Arial"/>
                <a:cs typeface="Arial"/>
              </a:rPr>
              <a:t>Coût </a:t>
            </a:r>
            <a:r>
              <a:rPr dirty="0" sz="2500" spc="135">
                <a:solidFill>
                  <a:srgbClr val="FFA231"/>
                </a:solidFill>
                <a:latin typeface="Arial"/>
                <a:cs typeface="Arial"/>
              </a:rPr>
              <a:t>collectif </a:t>
            </a:r>
            <a:r>
              <a:rPr dirty="0" sz="2500" spc="95">
                <a:solidFill>
                  <a:srgbClr val="FFA231"/>
                </a:solidFill>
                <a:latin typeface="Arial"/>
                <a:cs typeface="Arial"/>
              </a:rPr>
              <a:t>de </a:t>
            </a:r>
            <a:r>
              <a:rPr dirty="0" sz="2500" spc="160">
                <a:solidFill>
                  <a:srgbClr val="FFA231"/>
                </a:solidFill>
                <a:latin typeface="Arial"/>
                <a:cs typeface="Arial"/>
              </a:rPr>
              <a:t>l’ordre </a:t>
            </a:r>
            <a:r>
              <a:rPr dirty="0" sz="2500" spc="95">
                <a:solidFill>
                  <a:srgbClr val="FFA231"/>
                </a:solidFill>
                <a:latin typeface="Arial"/>
                <a:cs typeface="Arial"/>
              </a:rPr>
              <a:t>de </a:t>
            </a:r>
            <a:r>
              <a:rPr dirty="0" sz="2500" spc="190">
                <a:solidFill>
                  <a:srgbClr val="FFA231"/>
                </a:solidFill>
                <a:latin typeface="Arial"/>
                <a:cs typeface="Arial"/>
              </a:rPr>
              <a:t>40 </a:t>
            </a:r>
            <a:r>
              <a:rPr dirty="0" sz="2500" spc="155">
                <a:solidFill>
                  <a:srgbClr val="FFA231"/>
                </a:solidFill>
                <a:latin typeface="Arial"/>
                <a:cs typeface="Arial"/>
              </a:rPr>
              <a:t>milliards </a:t>
            </a:r>
            <a:r>
              <a:rPr dirty="0" sz="2500" spc="100">
                <a:solidFill>
                  <a:srgbClr val="FFA231"/>
                </a:solidFill>
                <a:latin typeface="Arial"/>
                <a:cs typeface="Arial"/>
              </a:rPr>
              <a:t>si </a:t>
            </a:r>
            <a:r>
              <a:rPr dirty="0" sz="2500" spc="155">
                <a:solidFill>
                  <a:srgbClr val="FFA231"/>
                </a:solidFill>
                <a:latin typeface="Arial"/>
                <a:cs typeface="Arial"/>
              </a:rPr>
              <a:t>on</a:t>
            </a:r>
            <a:r>
              <a:rPr dirty="0" sz="2500" spc="-3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140">
                <a:solidFill>
                  <a:srgbClr val="FFA231"/>
                </a:solidFill>
                <a:latin typeface="Arial"/>
                <a:cs typeface="Arial"/>
              </a:rPr>
              <a:t>remet  </a:t>
            </a:r>
            <a:r>
              <a:rPr dirty="0" sz="2500" spc="200">
                <a:solidFill>
                  <a:srgbClr val="FFA231"/>
                </a:solidFill>
                <a:latin typeface="Arial"/>
                <a:cs typeface="Arial"/>
              </a:rPr>
              <a:t>tout </a:t>
            </a:r>
            <a:r>
              <a:rPr dirty="0" sz="2500" spc="85">
                <a:solidFill>
                  <a:srgbClr val="FFA231"/>
                </a:solidFill>
                <a:latin typeface="Arial"/>
                <a:cs typeface="Arial"/>
              </a:rPr>
              <a:t>le </a:t>
            </a:r>
            <a:r>
              <a:rPr dirty="0" sz="2500" spc="100">
                <a:solidFill>
                  <a:srgbClr val="FFA231"/>
                </a:solidFill>
                <a:latin typeface="Arial"/>
                <a:cs typeface="Arial"/>
              </a:rPr>
              <a:t>parc </a:t>
            </a:r>
            <a:r>
              <a:rPr dirty="0" sz="2500" spc="-10">
                <a:solidFill>
                  <a:srgbClr val="FFA231"/>
                </a:solidFill>
                <a:latin typeface="Arial"/>
                <a:cs typeface="Arial"/>
              </a:rPr>
              <a:t>à </a:t>
            </a:r>
            <a:r>
              <a:rPr dirty="0" sz="2500" spc="145">
                <a:solidFill>
                  <a:srgbClr val="FFA231"/>
                </a:solidFill>
                <a:latin typeface="Arial"/>
                <a:cs typeface="Arial"/>
              </a:rPr>
              <a:t>neuf </a:t>
            </a:r>
            <a:r>
              <a:rPr dirty="0" sz="2500" spc="95">
                <a:solidFill>
                  <a:srgbClr val="FFA231"/>
                </a:solidFill>
                <a:latin typeface="Arial"/>
                <a:cs typeface="Arial"/>
              </a:rPr>
              <a:t>: </a:t>
            </a:r>
            <a:r>
              <a:rPr dirty="0" sz="2500" spc="120">
                <a:solidFill>
                  <a:srgbClr val="FFA231"/>
                </a:solidFill>
                <a:latin typeface="Arial"/>
                <a:cs typeface="Arial"/>
              </a:rPr>
              <a:t>peu </a:t>
            </a:r>
            <a:r>
              <a:rPr dirty="0" sz="2500" spc="100">
                <a:solidFill>
                  <a:srgbClr val="FFA231"/>
                </a:solidFill>
                <a:latin typeface="Arial"/>
                <a:cs typeface="Arial"/>
              </a:rPr>
              <a:t>réaliste </a:t>
            </a:r>
            <a:r>
              <a:rPr dirty="0" sz="2500" spc="85">
                <a:solidFill>
                  <a:srgbClr val="FFA231"/>
                </a:solidFill>
                <a:latin typeface="Arial"/>
                <a:cs typeface="Arial"/>
              </a:rPr>
              <a:t>en </a:t>
            </a:r>
            <a:r>
              <a:rPr dirty="0" sz="2500" spc="190">
                <a:solidFill>
                  <a:srgbClr val="FFA231"/>
                </a:solidFill>
                <a:latin typeface="Arial"/>
                <a:cs typeface="Arial"/>
              </a:rPr>
              <a:t>4</a:t>
            </a:r>
            <a:r>
              <a:rPr dirty="0" sz="2500" spc="22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60">
                <a:solidFill>
                  <a:srgbClr val="FFA231"/>
                </a:solidFill>
                <a:latin typeface="Arial"/>
                <a:cs typeface="Arial"/>
              </a:rPr>
              <a:t>ans</a:t>
            </a:r>
            <a:endParaRPr sz="2500">
              <a:latin typeface="Arial"/>
              <a:cs typeface="Arial"/>
            </a:endParaRPr>
          </a:p>
          <a:p>
            <a:pPr lvl="1" marL="751205" marR="1270635" indent="-281305">
              <a:lnSpc>
                <a:spcPts val="1939"/>
              </a:lnSpc>
              <a:spcBef>
                <a:spcPts val="310"/>
              </a:spcBef>
              <a:buClr>
                <a:srgbClr val="808080"/>
              </a:buClr>
              <a:buFont typeface="Wingdings"/>
              <a:buChar char=""/>
              <a:tabLst>
                <a:tab pos="751205" algn="l"/>
                <a:tab pos="751840" algn="l"/>
              </a:tabLst>
            </a:pPr>
            <a:r>
              <a:rPr dirty="0" sz="1800" spc="80">
                <a:latin typeface="Arial"/>
                <a:cs typeface="Arial"/>
              </a:rPr>
              <a:t>Coût </a:t>
            </a:r>
            <a:r>
              <a:rPr dirty="0" sz="1800" spc="45">
                <a:latin typeface="Arial"/>
                <a:cs typeface="Arial"/>
              </a:rPr>
              <a:t>des </a:t>
            </a:r>
            <a:r>
              <a:rPr dirty="0" sz="1800" spc="85">
                <a:latin typeface="Arial"/>
                <a:cs typeface="Arial"/>
              </a:rPr>
              <a:t>travaux </a:t>
            </a:r>
            <a:r>
              <a:rPr dirty="0" sz="1800" spc="95">
                <a:latin typeface="Arial"/>
                <a:cs typeface="Arial"/>
              </a:rPr>
              <a:t>compris </a:t>
            </a:r>
            <a:r>
              <a:rPr dirty="0" sz="1800" spc="80">
                <a:latin typeface="Arial"/>
                <a:cs typeface="Arial"/>
              </a:rPr>
              <a:t>entre </a:t>
            </a:r>
            <a:r>
              <a:rPr dirty="0" sz="1800" spc="130">
                <a:latin typeface="Arial"/>
                <a:cs typeface="Arial"/>
              </a:rPr>
              <a:t>7500 </a:t>
            </a:r>
            <a:r>
              <a:rPr dirty="0" sz="1800" spc="85">
                <a:latin typeface="Arial"/>
                <a:cs typeface="Arial"/>
              </a:rPr>
              <a:t>et </a:t>
            </a:r>
            <a:r>
              <a:rPr dirty="0" sz="1800" spc="130">
                <a:latin typeface="Arial"/>
                <a:cs typeface="Arial"/>
              </a:rPr>
              <a:t>15000 </a:t>
            </a:r>
            <a:r>
              <a:rPr dirty="0" sz="1800" spc="135">
                <a:latin typeface="Arial"/>
                <a:cs typeface="Arial"/>
              </a:rPr>
              <a:t>€ </a:t>
            </a:r>
            <a:r>
              <a:rPr dirty="0" sz="1800" spc="114">
                <a:latin typeface="Arial"/>
                <a:cs typeface="Arial"/>
              </a:rPr>
              <a:t>pour</a:t>
            </a:r>
            <a:r>
              <a:rPr dirty="0" sz="1800" spc="-235">
                <a:latin typeface="Arial"/>
                <a:cs typeface="Arial"/>
              </a:rPr>
              <a:t> </a:t>
            </a:r>
            <a:r>
              <a:rPr dirty="0" sz="1800" spc="75">
                <a:latin typeface="Arial"/>
                <a:cs typeface="Arial"/>
              </a:rPr>
              <a:t>une  </a:t>
            </a:r>
            <a:r>
              <a:rPr dirty="0" sz="1800" spc="90">
                <a:latin typeface="Arial"/>
                <a:cs typeface="Arial"/>
              </a:rPr>
              <a:t>installation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653" y="333225"/>
            <a:ext cx="8848090" cy="650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100" spc="-45"/>
              <a:t>Le</a:t>
            </a:r>
            <a:r>
              <a:rPr dirty="0" sz="4100" spc="-45"/>
              <a:t> </a:t>
            </a:r>
            <a:r>
              <a:rPr dirty="0" sz="4100" spc="200"/>
              <a:t>constat</a:t>
            </a:r>
            <a:r>
              <a:rPr dirty="0" sz="4100" spc="200"/>
              <a:t> </a:t>
            </a:r>
            <a:r>
              <a:rPr dirty="0" sz="4100" spc="155"/>
              <a:t>:</a:t>
            </a:r>
            <a:r>
              <a:rPr dirty="0" sz="4100" spc="155"/>
              <a:t> </a:t>
            </a:r>
            <a:r>
              <a:rPr dirty="0" sz="4100" spc="185"/>
              <a:t>une</a:t>
            </a:r>
            <a:r>
              <a:rPr dirty="0" sz="4100" spc="185"/>
              <a:t> </a:t>
            </a:r>
            <a:r>
              <a:rPr dirty="0" sz="4100" spc="155"/>
              <a:t>impasse</a:t>
            </a:r>
            <a:r>
              <a:rPr dirty="0" sz="4100" spc="320"/>
              <a:t> </a:t>
            </a:r>
            <a:r>
              <a:rPr dirty="0" sz="4100" spc="170"/>
              <a:t>collective</a:t>
            </a:r>
            <a:endParaRPr sz="4100"/>
          </a:p>
        </p:txBody>
      </p:sp>
      <p:sp>
        <p:nvSpPr>
          <p:cNvPr id="3" name="object 3"/>
          <p:cNvSpPr txBox="1"/>
          <p:nvPr/>
        </p:nvSpPr>
        <p:spPr>
          <a:xfrm>
            <a:off x="444379" y="1102493"/>
            <a:ext cx="8468995" cy="4347210"/>
          </a:xfrm>
          <a:prstGeom prst="rect">
            <a:avLst/>
          </a:prstGeom>
        </p:spPr>
        <p:txBody>
          <a:bodyPr wrap="square" lIns="0" tIns="184785" rIns="0" bIns="0" rtlCol="0" vert="horz">
            <a:spAutoFit/>
          </a:bodyPr>
          <a:lstStyle/>
          <a:p>
            <a:pPr marL="351155" indent="-338455">
              <a:lnSpc>
                <a:spcPct val="100000"/>
              </a:lnSpc>
              <a:spcBef>
                <a:spcPts val="1455"/>
              </a:spcBef>
              <a:buClr>
                <a:srgbClr val="00339A"/>
              </a:buClr>
              <a:buFont typeface="Wingdings"/>
              <a:buChar char=""/>
              <a:tabLst>
                <a:tab pos="351155" algn="l"/>
                <a:tab pos="351790" algn="l"/>
              </a:tabLst>
            </a:pPr>
            <a:r>
              <a:rPr dirty="0" sz="2500" spc="50">
                <a:solidFill>
                  <a:srgbClr val="FFA231"/>
                </a:solidFill>
                <a:latin typeface="Arial"/>
                <a:cs typeface="Arial"/>
              </a:rPr>
              <a:t>Un </a:t>
            </a:r>
            <a:r>
              <a:rPr dirty="0" sz="2500" spc="145">
                <a:solidFill>
                  <a:srgbClr val="FFA231"/>
                </a:solidFill>
                <a:latin typeface="Arial"/>
                <a:cs typeface="Arial"/>
              </a:rPr>
              <a:t>mécontentement</a:t>
            </a:r>
            <a:r>
              <a:rPr dirty="0" sz="2500" spc="18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135">
                <a:solidFill>
                  <a:srgbClr val="FFA231"/>
                </a:solidFill>
                <a:latin typeface="Arial"/>
                <a:cs typeface="Arial"/>
              </a:rPr>
              <a:t>collectif</a:t>
            </a:r>
            <a:endParaRPr sz="2500">
              <a:latin typeface="Arial"/>
              <a:cs typeface="Arial"/>
            </a:endParaRPr>
          </a:p>
          <a:p>
            <a:pPr lvl="1" marL="751840" marR="5080" indent="-281940">
              <a:lnSpc>
                <a:spcPct val="100000"/>
              </a:lnSpc>
              <a:spcBef>
                <a:spcPts val="1085"/>
              </a:spcBef>
              <a:buClr>
                <a:srgbClr val="808080"/>
              </a:buClr>
              <a:buFont typeface="Wingdings"/>
              <a:buChar char=""/>
              <a:tabLst>
                <a:tab pos="751205" algn="l"/>
                <a:tab pos="751840" algn="l"/>
              </a:tabLst>
            </a:pPr>
            <a:r>
              <a:rPr dirty="0" sz="2000" spc="-10">
                <a:latin typeface="Arial"/>
                <a:cs typeface="Arial"/>
              </a:rPr>
              <a:t>Les </a:t>
            </a:r>
            <a:r>
              <a:rPr dirty="0" sz="2000" spc="70">
                <a:latin typeface="Arial"/>
                <a:cs typeface="Arial"/>
              </a:rPr>
              <a:t>usagers </a:t>
            </a:r>
            <a:r>
              <a:rPr dirty="0" sz="2000" spc="75">
                <a:latin typeface="Arial"/>
                <a:cs typeface="Arial"/>
              </a:rPr>
              <a:t>: </a:t>
            </a:r>
            <a:r>
              <a:rPr dirty="0" sz="2000" spc="90">
                <a:latin typeface="Arial"/>
                <a:cs typeface="Arial"/>
              </a:rPr>
              <a:t>coûts </a:t>
            </a:r>
            <a:r>
              <a:rPr dirty="0" sz="2000" spc="70">
                <a:latin typeface="Arial"/>
                <a:cs typeface="Arial"/>
              </a:rPr>
              <a:t>de </a:t>
            </a:r>
            <a:r>
              <a:rPr dirty="0" sz="2000" spc="60">
                <a:latin typeface="Arial"/>
                <a:cs typeface="Arial"/>
              </a:rPr>
              <a:t>la </a:t>
            </a:r>
            <a:r>
              <a:rPr dirty="0" sz="2000" spc="105">
                <a:latin typeface="Arial"/>
                <a:cs typeface="Arial"/>
              </a:rPr>
              <a:t>réhabilitation, </a:t>
            </a:r>
            <a:r>
              <a:rPr dirty="0" sz="2000" spc="135">
                <a:latin typeface="Arial"/>
                <a:cs typeface="Arial"/>
              </a:rPr>
              <a:t>du </a:t>
            </a:r>
            <a:r>
              <a:rPr dirty="0" sz="2000" spc="100">
                <a:latin typeface="Arial"/>
                <a:cs typeface="Arial"/>
              </a:rPr>
              <a:t>contrôle, </a:t>
            </a:r>
            <a:r>
              <a:rPr dirty="0" sz="2000" spc="50">
                <a:latin typeface="Arial"/>
                <a:cs typeface="Arial"/>
              </a:rPr>
              <a:t>pas </a:t>
            </a:r>
            <a:r>
              <a:rPr dirty="0" sz="2000" spc="30">
                <a:latin typeface="Arial"/>
                <a:cs typeface="Arial"/>
              </a:rPr>
              <a:t>assez  </a:t>
            </a:r>
            <a:r>
              <a:rPr dirty="0" sz="2000" spc="85">
                <a:latin typeface="Arial"/>
                <a:cs typeface="Arial"/>
              </a:rPr>
              <a:t>d’aides, </a:t>
            </a:r>
            <a:r>
              <a:rPr dirty="0" sz="2000" spc="90">
                <a:latin typeface="Arial"/>
                <a:cs typeface="Arial"/>
              </a:rPr>
              <a:t>disparités entre </a:t>
            </a:r>
            <a:r>
              <a:rPr dirty="0" sz="2000" spc="95">
                <a:latin typeface="Arial"/>
                <a:cs typeface="Arial"/>
              </a:rPr>
              <a:t>communes, </a:t>
            </a:r>
            <a:r>
              <a:rPr dirty="0" sz="2000" spc="100">
                <a:latin typeface="Arial"/>
                <a:cs typeface="Arial"/>
              </a:rPr>
              <a:t>manque </a:t>
            </a:r>
            <a:r>
              <a:rPr dirty="0" sz="2000" spc="70">
                <a:latin typeface="Arial"/>
                <a:cs typeface="Arial"/>
              </a:rPr>
              <a:t>de </a:t>
            </a:r>
            <a:r>
              <a:rPr dirty="0" sz="2000" spc="110">
                <a:latin typeface="Arial"/>
                <a:cs typeface="Arial"/>
              </a:rPr>
              <a:t>lisibilité </a:t>
            </a:r>
            <a:r>
              <a:rPr dirty="0" sz="2000" spc="70">
                <a:latin typeface="Arial"/>
                <a:cs typeface="Arial"/>
              </a:rPr>
              <a:t>de </a:t>
            </a:r>
            <a:r>
              <a:rPr dirty="0" sz="2000" spc="55">
                <a:latin typeface="Arial"/>
                <a:cs typeface="Arial"/>
              </a:rPr>
              <a:t>la  </a:t>
            </a:r>
            <a:r>
              <a:rPr dirty="0" sz="2000" spc="105">
                <a:latin typeface="Arial"/>
                <a:cs typeface="Arial"/>
              </a:rPr>
              <a:t>réglementation, </a:t>
            </a:r>
            <a:r>
              <a:rPr dirty="0" sz="2000" spc="100">
                <a:latin typeface="Arial"/>
                <a:cs typeface="Arial"/>
              </a:rPr>
              <a:t>volonté </a:t>
            </a:r>
            <a:r>
              <a:rPr dirty="0" sz="2000" spc="70">
                <a:latin typeface="Arial"/>
                <a:cs typeface="Arial"/>
              </a:rPr>
              <a:t>de </a:t>
            </a:r>
            <a:r>
              <a:rPr dirty="0" sz="2000" spc="10">
                <a:latin typeface="Arial"/>
                <a:cs typeface="Arial"/>
              </a:rPr>
              <a:t>se </a:t>
            </a:r>
            <a:r>
              <a:rPr dirty="0" sz="2000" spc="80">
                <a:latin typeface="Arial"/>
                <a:cs typeface="Arial"/>
              </a:rPr>
              <a:t>raccorder </a:t>
            </a:r>
            <a:r>
              <a:rPr dirty="0" sz="2000" spc="60">
                <a:latin typeface="Arial"/>
                <a:cs typeface="Arial"/>
              </a:rPr>
              <a:t>au </a:t>
            </a:r>
            <a:r>
              <a:rPr dirty="0" sz="2000" spc="105">
                <a:latin typeface="Arial"/>
                <a:cs typeface="Arial"/>
              </a:rPr>
              <a:t>collectif </a:t>
            </a:r>
            <a:r>
              <a:rPr dirty="0" sz="2000" spc="50">
                <a:latin typeface="Arial"/>
                <a:cs typeface="Arial"/>
              </a:rPr>
              <a:t>car </a:t>
            </a:r>
            <a:r>
              <a:rPr dirty="0" sz="2000" spc="100">
                <a:latin typeface="Arial"/>
                <a:cs typeface="Arial"/>
              </a:rPr>
              <a:t>plus  </a:t>
            </a:r>
            <a:r>
              <a:rPr dirty="0" sz="2000" spc="105">
                <a:latin typeface="Arial"/>
                <a:cs typeface="Arial"/>
              </a:rPr>
              <a:t>simple </a:t>
            </a:r>
            <a:r>
              <a:rPr dirty="0" sz="2000" spc="95">
                <a:latin typeface="Arial"/>
                <a:cs typeface="Arial"/>
              </a:rPr>
              <a:t>et </a:t>
            </a:r>
            <a:r>
              <a:rPr dirty="0" sz="2000" spc="120">
                <a:latin typeface="Arial"/>
                <a:cs typeface="Arial"/>
              </a:rPr>
              <a:t>moins</a:t>
            </a:r>
            <a:r>
              <a:rPr dirty="0" sz="2000" spc="30">
                <a:latin typeface="Arial"/>
                <a:cs typeface="Arial"/>
              </a:rPr>
              <a:t> </a:t>
            </a:r>
            <a:r>
              <a:rPr dirty="0" sz="2000" spc="60">
                <a:latin typeface="Arial"/>
                <a:cs typeface="Arial"/>
              </a:rPr>
              <a:t>cher,…</a:t>
            </a:r>
            <a:endParaRPr sz="2000">
              <a:latin typeface="Arial"/>
              <a:cs typeface="Arial"/>
            </a:endParaRPr>
          </a:p>
          <a:p>
            <a:pPr lvl="1" marL="751840" marR="221615" indent="-281940">
              <a:lnSpc>
                <a:spcPct val="108400"/>
              </a:lnSpc>
              <a:spcBef>
                <a:spcPts val="1170"/>
              </a:spcBef>
              <a:buClr>
                <a:srgbClr val="808080"/>
              </a:buClr>
              <a:buFont typeface="Wingdings"/>
              <a:buChar char=""/>
              <a:tabLst>
                <a:tab pos="751205" algn="l"/>
                <a:tab pos="752475" algn="l"/>
              </a:tabLst>
            </a:pPr>
            <a:r>
              <a:rPr dirty="0" sz="2000" spc="-10">
                <a:latin typeface="Arial"/>
                <a:cs typeface="Arial"/>
              </a:rPr>
              <a:t>Les </a:t>
            </a:r>
            <a:r>
              <a:rPr dirty="0" sz="2000" spc="80">
                <a:latin typeface="Arial"/>
                <a:cs typeface="Arial"/>
              </a:rPr>
              <a:t>élus </a:t>
            </a:r>
            <a:r>
              <a:rPr dirty="0" sz="2000" spc="75">
                <a:latin typeface="Arial"/>
                <a:cs typeface="Arial"/>
              </a:rPr>
              <a:t>: </a:t>
            </a:r>
            <a:r>
              <a:rPr dirty="0" sz="2000" spc="114">
                <a:latin typeface="Arial"/>
                <a:cs typeface="Arial"/>
              </a:rPr>
              <a:t>complexité </a:t>
            </a:r>
            <a:r>
              <a:rPr dirty="0" sz="2000" spc="70">
                <a:latin typeface="Arial"/>
                <a:cs typeface="Arial"/>
              </a:rPr>
              <a:t>de </a:t>
            </a:r>
            <a:r>
              <a:rPr dirty="0" sz="2000" spc="60">
                <a:latin typeface="Arial"/>
                <a:cs typeface="Arial"/>
              </a:rPr>
              <a:t>la </a:t>
            </a:r>
            <a:r>
              <a:rPr dirty="0" sz="2000" spc="100">
                <a:latin typeface="Arial"/>
                <a:cs typeface="Arial"/>
              </a:rPr>
              <a:t>réglementation, </a:t>
            </a:r>
            <a:r>
              <a:rPr dirty="0" sz="2000" spc="110">
                <a:latin typeface="Arial"/>
                <a:cs typeface="Arial"/>
              </a:rPr>
              <a:t>mécontentement  </a:t>
            </a:r>
            <a:r>
              <a:rPr dirty="0" sz="2000" spc="50">
                <a:latin typeface="Arial"/>
                <a:cs typeface="Arial"/>
              </a:rPr>
              <a:t>des </a:t>
            </a:r>
            <a:r>
              <a:rPr dirty="0" sz="2000" spc="95">
                <a:latin typeface="Arial"/>
                <a:cs typeface="Arial"/>
              </a:rPr>
              <a:t>administrés, </a:t>
            </a:r>
            <a:r>
              <a:rPr dirty="0" sz="2000" spc="45">
                <a:latin typeface="Arial"/>
                <a:cs typeface="Arial"/>
              </a:rPr>
              <a:t>réseau </a:t>
            </a:r>
            <a:r>
              <a:rPr dirty="0" sz="2000" spc="100">
                <a:latin typeface="Arial"/>
                <a:cs typeface="Arial"/>
              </a:rPr>
              <a:t>collectif </a:t>
            </a:r>
            <a:r>
              <a:rPr dirty="0" sz="2000" spc="105">
                <a:latin typeface="Arial"/>
                <a:cs typeface="Arial"/>
              </a:rPr>
              <a:t>plus simple </a:t>
            </a:r>
            <a:r>
              <a:rPr dirty="0" sz="2000" spc="-10">
                <a:latin typeface="Arial"/>
                <a:cs typeface="Arial"/>
              </a:rPr>
              <a:t>à </a:t>
            </a:r>
            <a:r>
              <a:rPr dirty="0" sz="2000" spc="125">
                <a:latin typeface="Arial"/>
                <a:cs typeface="Arial"/>
              </a:rPr>
              <a:t>mettre </a:t>
            </a:r>
            <a:r>
              <a:rPr dirty="0" sz="2000" spc="60">
                <a:latin typeface="Arial"/>
                <a:cs typeface="Arial"/>
              </a:rPr>
              <a:t>en  </a:t>
            </a:r>
            <a:r>
              <a:rPr dirty="0" sz="2000" spc="55">
                <a:latin typeface="Arial"/>
                <a:cs typeface="Arial"/>
              </a:rPr>
              <a:t>œuvre, </a:t>
            </a:r>
            <a:r>
              <a:rPr dirty="0" sz="2000" spc="110">
                <a:latin typeface="Arial"/>
                <a:cs typeface="Arial"/>
              </a:rPr>
              <a:t>difficultés </a:t>
            </a:r>
            <a:r>
              <a:rPr dirty="0" sz="2000" spc="130">
                <a:latin typeface="Arial"/>
                <a:cs typeface="Arial"/>
              </a:rPr>
              <a:t>d’obtention </a:t>
            </a:r>
            <a:r>
              <a:rPr dirty="0" sz="2000" spc="50">
                <a:latin typeface="Arial"/>
                <a:cs typeface="Arial"/>
              </a:rPr>
              <a:t>des </a:t>
            </a:r>
            <a:r>
              <a:rPr dirty="0" sz="2000" spc="55">
                <a:latin typeface="Arial"/>
                <a:cs typeface="Arial"/>
              </a:rPr>
              <a:t>aides </a:t>
            </a:r>
            <a:r>
              <a:rPr dirty="0" sz="2000" spc="45">
                <a:latin typeface="Arial"/>
                <a:cs typeface="Arial"/>
              </a:rPr>
              <a:t>Agences </a:t>
            </a:r>
            <a:r>
              <a:rPr dirty="0" sz="2000" spc="70">
                <a:latin typeface="Arial"/>
                <a:cs typeface="Arial"/>
              </a:rPr>
              <a:t>de</a:t>
            </a:r>
            <a:r>
              <a:rPr dirty="0" sz="2000" spc="130">
                <a:latin typeface="Arial"/>
                <a:cs typeface="Arial"/>
              </a:rPr>
              <a:t> </a:t>
            </a:r>
            <a:r>
              <a:rPr dirty="0" sz="2000" spc="70">
                <a:latin typeface="Arial"/>
                <a:cs typeface="Arial"/>
              </a:rPr>
              <a:t>l’eau,…</a:t>
            </a:r>
            <a:endParaRPr sz="2000">
              <a:latin typeface="Arial"/>
              <a:cs typeface="Arial"/>
            </a:endParaRPr>
          </a:p>
          <a:p>
            <a:pPr lvl="1" marL="751840" marR="544195" indent="-281940">
              <a:lnSpc>
                <a:spcPct val="100000"/>
              </a:lnSpc>
              <a:spcBef>
                <a:spcPts val="1445"/>
              </a:spcBef>
              <a:buClr>
                <a:srgbClr val="808080"/>
              </a:buClr>
              <a:buFont typeface="Wingdings"/>
              <a:buChar char=""/>
              <a:tabLst>
                <a:tab pos="751205" algn="l"/>
                <a:tab pos="751840" algn="l"/>
              </a:tabLst>
            </a:pPr>
            <a:r>
              <a:rPr dirty="0" sz="2000" spc="-10">
                <a:latin typeface="Arial"/>
                <a:cs typeface="Arial"/>
              </a:rPr>
              <a:t>Les </a:t>
            </a:r>
            <a:r>
              <a:rPr dirty="0" sz="2000" spc="-85">
                <a:latin typeface="Arial"/>
                <a:cs typeface="Arial"/>
              </a:rPr>
              <a:t>SPANC </a:t>
            </a:r>
            <a:r>
              <a:rPr dirty="0" sz="2000" spc="75">
                <a:latin typeface="Arial"/>
                <a:cs typeface="Arial"/>
              </a:rPr>
              <a:t>: </a:t>
            </a:r>
            <a:r>
              <a:rPr dirty="0" sz="2000" spc="110">
                <a:latin typeface="Arial"/>
                <a:cs typeface="Arial"/>
              </a:rPr>
              <a:t>difficultés d’application </a:t>
            </a:r>
            <a:r>
              <a:rPr dirty="0" sz="2000" spc="70">
                <a:latin typeface="Arial"/>
                <a:cs typeface="Arial"/>
              </a:rPr>
              <a:t>de </a:t>
            </a:r>
            <a:r>
              <a:rPr dirty="0" sz="2000" spc="60">
                <a:latin typeface="Arial"/>
                <a:cs typeface="Arial"/>
              </a:rPr>
              <a:t>la </a:t>
            </a:r>
            <a:r>
              <a:rPr dirty="0" sz="2000" spc="100">
                <a:latin typeface="Arial"/>
                <a:cs typeface="Arial"/>
              </a:rPr>
              <a:t>réglementation,  </a:t>
            </a:r>
            <a:r>
              <a:rPr dirty="0" sz="2000" spc="90">
                <a:latin typeface="Arial"/>
                <a:cs typeface="Arial"/>
              </a:rPr>
              <a:t>gérer </a:t>
            </a:r>
            <a:r>
              <a:rPr dirty="0" sz="2000" spc="65">
                <a:latin typeface="Arial"/>
                <a:cs typeface="Arial"/>
              </a:rPr>
              <a:t>le</a:t>
            </a:r>
            <a:r>
              <a:rPr dirty="0" sz="2000" spc="60">
                <a:latin typeface="Arial"/>
                <a:cs typeface="Arial"/>
              </a:rPr>
              <a:t> </a:t>
            </a:r>
            <a:r>
              <a:rPr dirty="0" sz="2000" spc="100">
                <a:latin typeface="Arial"/>
                <a:cs typeface="Arial"/>
              </a:rPr>
              <a:t>mécontentement,…</a:t>
            </a:r>
            <a:endParaRPr sz="2000">
              <a:latin typeface="Arial"/>
              <a:cs typeface="Arial"/>
            </a:endParaRPr>
          </a:p>
          <a:p>
            <a:pPr lvl="1" marL="751840" indent="-281940">
              <a:lnSpc>
                <a:spcPct val="100000"/>
              </a:lnSpc>
              <a:spcBef>
                <a:spcPts val="1365"/>
              </a:spcBef>
              <a:buClr>
                <a:srgbClr val="808080"/>
              </a:buClr>
              <a:buFont typeface="Wingdings"/>
              <a:buChar char=""/>
              <a:tabLst>
                <a:tab pos="751205" algn="l"/>
                <a:tab pos="751840" algn="l"/>
              </a:tabLst>
            </a:pPr>
            <a:r>
              <a:rPr dirty="0" sz="2000" spc="-10">
                <a:latin typeface="Arial"/>
                <a:cs typeface="Arial"/>
              </a:rPr>
              <a:t>Les </a:t>
            </a:r>
            <a:r>
              <a:rPr dirty="0" sz="2000" spc="100">
                <a:latin typeface="Arial"/>
                <a:cs typeface="Arial"/>
              </a:rPr>
              <a:t>fabricants </a:t>
            </a:r>
            <a:r>
              <a:rPr dirty="0" sz="2000" spc="75">
                <a:latin typeface="Arial"/>
                <a:cs typeface="Arial"/>
              </a:rPr>
              <a:t>: </a:t>
            </a:r>
            <a:r>
              <a:rPr dirty="0" sz="2000" spc="85">
                <a:latin typeface="Arial"/>
                <a:cs typeface="Arial"/>
              </a:rPr>
              <a:t>marché </a:t>
            </a:r>
            <a:r>
              <a:rPr dirty="0" sz="2000" spc="60">
                <a:latin typeface="Arial"/>
                <a:cs typeface="Arial"/>
              </a:rPr>
              <a:t>au</a:t>
            </a:r>
            <a:r>
              <a:rPr dirty="0" sz="2000" spc="145">
                <a:latin typeface="Arial"/>
                <a:cs typeface="Arial"/>
              </a:rPr>
              <a:t> </a:t>
            </a:r>
            <a:r>
              <a:rPr dirty="0" sz="2000" spc="85">
                <a:latin typeface="Arial"/>
                <a:cs typeface="Arial"/>
              </a:rPr>
              <a:t>ralenti,…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1496" y="2020307"/>
            <a:ext cx="7837170" cy="11995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762125" marR="5080" indent="-1750060">
              <a:lnSpc>
                <a:spcPct val="100000"/>
              </a:lnSpc>
              <a:spcBef>
                <a:spcPts val="100"/>
              </a:spcBef>
            </a:pPr>
            <a:r>
              <a:rPr dirty="0" sz="4600" spc="-215">
                <a:solidFill>
                  <a:srgbClr val="FFA231"/>
                </a:solidFill>
              </a:rPr>
              <a:t>O</a:t>
            </a:r>
            <a:r>
              <a:rPr dirty="0" sz="3100" spc="-215">
                <a:solidFill>
                  <a:srgbClr val="FFA231"/>
                </a:solidFill>
              </a:rPr>
              <a:t>BJECTIFS</a:t>
            </a:r>
            <a:r>
              <a:rPr dirty="0" sz="3100" spc="-215">
                <a:solidFill>
                  <a:srgbClr val="FFA231"/>
                </a:solidFill>
              </a:rPr>
              <a:t> </a:t>
            </a:r>
            <a:r>
              <a:rPr dirty="0" sz="3100" spc="-155">
                <a:solidFill>
                  <a:srgbClr val="FFA231"/>
                </a:solidFill>
              </a:rPr>
              <a:t>DE</a:t>
            </a:r>
            <a:r>
              <a:rPr dirty="0" sz="3100" spc="-155">
                <a:solidFill>
                  <a:srgbClr val="FFA231"/>
                </a:solidFill>
              </a:rPr>
              <a:t> </a:t>
            </a:r>
            <a:r>
              <a:rPr dirty="0" sz="3100" spc="-5">
                <a:solidFill>
                  <a:srgbClr val="FFA231"/>
                </a:solidFill>
              </a:rPr>
              <a:t>LA</a:t>
            </a:r>
            <a:r>
              <a:rPr dirty="0" sz="3100" spc="-5">
                <a:solidFill>
                  <a:srgbClr val="FFA231"/>
                </a:solidFill>
              </a:rPr>
              <a:t> </a:t>
            </a:r>
            <a:r>
              <a:rPr dirty="0" sz="3100" spc="-135">
                <a:solidFill>
                  <a:srgbClr val="FFA231"/>
                </a:solidFill>
              </a:rPr>
              <a:t>REVISION</a:t>
            </a:r>
            <a:r>
              <a:rPr dirty="0" sz="3100" spc="-135">
                <a:solidFill>
                  <a:srgbClr val="FFA231"/>
                </a:solidFill>
              </a:rPr>
              <a:t> </a:t>
            </a:r>
            <a:r>
              <a:rPr dirty="0" sz="3100" spc="-240">
                <a:solidFill>
                  <a:srgbClr val="FFA231"/>
                </a:solidFill>
              </a:rPr>
              <a:t>DES</a:t>
            </a:r>
            <a:r>
              <a:rPr dirty="0" sz="3100" spc="-240">
                <a:solidFill>
                  <a:srgbClr val="FFA231"/>
                </a:solidFill>
              </a:rPr>
              <a:t> </a:t>
            </a:r>
            <a:r>
              <a:rPr dirty="0" sz="3100" spc="-235">
                <a:solidFill>
                  <a:srgbClr val="FFA231"/>
                </a:solidFill>
              </a:rPr>
              <a:t>ARRETES </a:t>
            </a:r>
            <a:r>
              <a:rPr dirty="0" sz="3100" spc="-235">
                <a:solidFill>
                  <a:srgbClr val="FFA231"/>
                </a:solidFill>
              </a:rPr>
              <a:t> </a:t>
            </a:r>
            <a:r>
              <a:rPr dirty="0" sz="3100" spc="-5">
                <a:solidFill>
                  <a:srgbClr val="FFA231"/>
                </a:solidFill>
              </a:rPr>
              <a:t>DU</a:t>
            </a:r>
            <a:r>
              <a:rPr dirty="0" sz="3100" spc="-5">
                <a:solidFill>
                  <a:srgbClr val="FFA231"/>
                </a:solidFill>
              </a:rPr>
              <a:t> </a:t>
            </a:r>
            <a:r>
              <a:rPr dirty="0" sz="3100" spc="235">
                <a:solidFill>
                  <a:srgbClr val="FFA231"/>
                </a:solidFill>
              </a:rPr>
              <a:t>7</a:t>
            </a:r>
            <a:r>
              <a:rPr dirty="0" sz="3100" spc="235">
                <a:solidFill>
                  <a:srgbClr val="FFA231"/>
                </a:solidFill>
              </a:rPr>
              <a:t> </a:t>
            </a:r>
            <a:r>
              <a:rPr dirty="0" sz="3100" spc="-265">
                <a:solidFill>
                  <a:srgbClr val="FFA231"/>
                </a:solidFill>
              </a:rPr>
              <a:t>SEPTEMBRE</a:t>
            </a:r>
            <a:r>
              <a:rPr dirty="0" sz="3100" spc="114">
                <a:solidFill>
                  <a:srgbClr val="FFA231"/>
                </a:solidFill>
              </a:rPr>
              <a:t> </a:t>
            </a:r>
            <a:r>
              <a:rPr dirty="0" sz="3100" spc="229">
                <a:solidFill>
                  <a:srgbClr val="FFA231"/>
                </a:solidFill>
              </a:rPr>
              <a:t>2009</a:t>
            </a:r>
            <a:endParaRPr sz="3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8405" y="257025"/>
            <a:ext cx="7483475" cy="650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100" spc="190"/>
              <a:t>Pourquoi</a:t>
            </a:r>
            <a:r>
              <a:rPr dirty="0" sz="4100" spc="190"/>
              <a:t> </a:t>
            </a:r>
            <a:r>
              <a:rPr dirty="0" sz="4100" spc="170"/>
              <a:t>changer</a:t>
            </a:r>
            <a:r>
              <a:rPr dirty="0" sz="4100" spc="170"/>
              <a:t> </a:t>
            </a:r>
            <a:r>
              <a:rPr dirty="0" sz="4100" spc="110"/>
              <a:t>les</a:t>
            </a:r>
            <a:r>
              <a:rPr dirty="0" sz="4100" spc="110"/>
              <a:t> </a:t>
            </a:r>
            <a:r>
              <a:rPr dirty="0" sz="4100" spc="155"/>
              <a:t>règles</a:t>
            </a:r>
            <a:r>
              <a:rPr dirty="0" sz="4100" spc="140"/>
              <a:t> </a:t>
            </a:r>
            <a:r>
              <a:rPr dirty="0" sz="4100" spc="-555"/>
              <a:t>?</a:t>
            </a:r>
            <a:endParaRPr sz="4100"/>
          </a:p>
        </p:txBody>
      </p:sp>
      <p:sp>
        <p:nvSpPr>
          <p:cNvPr id="3" name="object 3"/>
          <p:cNvSpPr txBox="1"/>
          <p:nvPr/>
        </p:nvSpPr>
        <p:spPr>
          <a:xfrm>
            <a:off x="444379" y="1112011"/>
            <a:ext cx="232410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-605">
                <a:solidFill>
                  <a:srgbClr val="00339A"/>
                </a:solidFill>
                <a:latin typeface="Wingdings"/>
                <a:cs typeface="Wingdings"/>
              </a:rPr>
              <a:t></a:t>
            </a:r>
            <a:endParaRPr sz="25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579" y="1130314"/>
            <a:ext cx="7760334" cy="4558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215" marR="332105">
              <a:lnSpc>
                <a:spcPct val="100000"/>
              </a:lnSpc>
              <a:spcBef>
                <a:spcPts val="100"/>
              </a:spcBef>
            </a:pPr>
            <a:r>
              <a:rPr dirty="0" sz="2500" spc="95">
                <a:solidFill>
                  <a:srgbClr val="FFA231"/>
                </a:solidFill>
                <a:latin typeface="Arial"/>
                <a:cs typeface="Arial"/>
              </a:rPr>
              <a:t>Prioriser </a:t>
            </a:r>
            <a:r>
              <a:rPr dirty="0" sz="2500" spc="120">
                <a:solidFill>
                  <a:srgbClr val="FFA231"/>
                </a:solidFill>
                <a:latin typeface="Arial"/>
                <a:cs typeface="Arial"/>
              </a:rPr>
              <a:t>et </a:t>
            </a:r>
            <a:r>
              <a:rPr dirty="0" sz="2500" spc="140">
                <a:solidFill>
                  <a:srgbClr val="FFA231"/>
                </a:solidFill>
                <a:latin typeface="Arial"/>
                <a:cs typeface="Arial"/>
              </a:rPr>
              <a:t>dimensionner </a:t>
            </a:r>
            <a:r>
              <a:rPr dirty="0" sz="2500" spc="145">
                <a:solidFill>
                  <a:srgbClr val="FFA231"/>
                </a:solidFill>
                <a:latin typeface="Arial"/>
                <a:cs typeface="Arial"/>
              </a:rPr>
              <a:t>l’action </a:t>
            </a:r>
            <a:r>
              <a:rPr dirty="0" sz="2500" spc="75">
                <a:solidFill>
                  <a:srgbClr val="FFA231"/>
                </a:solidFill>
                <a:latin typeface="Arial"/>
                <a:cs typeface="Arial"/>
              </a:rPr>
              <a:t>au </a:t>
            </a:r>
            <a:r>
              <a:rPr dirty="0" sz="2500" spc="125">
                <a:solidFill>
                  <a:srgbClr val="FFA231"/>
                </a:solidFill>
                <a:latin typeface="Arial"/>
                <a:cs typeface="Arial"/>
              </a:rPr>
              <a:t>regard </a:t>
            </a:r>
            <a:r>
              <a:rPr dirty="0" sz="2500" spc="175">
                <a:solidFill>
                  <a:srgbClr val="FFA231"/>
                </a:solidFill>
                <a:latin typeface="Arial"/>
                <a:cs typeface="Arial"/>
              </a:rPr>
              <a:t>du  </a:t>
            </a:r>
            <a:r>
              <a:rPr dirty="0" sz="2500" spc="150">
                <a:solidFill>
                  <a:srgbClr val="FFA231"/>
                </a:solidFill>
                <a:latin typeface="Arial"/>
                <a:cs typeface="Arial"/>
              </a:rPr>
              <a:t>ratio </a:t>
            </a:r>
            <a:r>
              <a:rPr dirty="0" sz="2500" spc="140">
                <a:solidFill>
                  <a:srgbClr val="FFA231"/>
                </a:solidFill>
                <a:latin typeface="Arial"/>
                <a:cs typeface="Arial"/>
              </a:rPr>
              <a:t>coûts/bénéfices </a:t>
            </a:r>
            <a:r>
              <a:rPr dirty="0" sz="2500" spc="170">
                <a:solidFill>
                  <a:srgbClr val="FFA231"/>
                </a:solidFill>
                <a:latin typeface="Arial"/>
                <a:cs typeface="Arial"/>
              </a:rPr>
              <a:t>pour </a:t>
            </a:r>
            <a:r>
              <a:rPr dirty="0" sz="2500" spc="80">
                <a:solidFill>
                  <a:srgbClr val="FFA231"/>
                </a:solidFill>
                <a:latin typeface="Arial"/>
                <a:cs typeface="Arial"/>
              </a:rPr>
              <a:t>la </a:t>
            </a:r>
            <a:r>
              <a:rPr dirty="0" sz="2500" spc="90">
                <a:solidFill>
                  <a:srgbClr val="FFA231"/>
                </a:solidFill>
                <a:latin typeface="Arial"/>
                <a:cs typeface="Arial"/>
              </a:rPr>
              <a:t>santé </a:t>
            </a:r>
            <a:r>
              <a:rPr dirty="0" sz="2500" spc="125">
                <a:solidFill>
                  <a:srgbClr val="FFA231"/>
                </a:solidFill>
                <a:latin typeface="Arial"/>
                <a:cs typeface="Arial"/>
              </a:rPr>
              <a:t>et  </a:t>
            </a:r>
            <a:r>
              <a:rPr dirty="0" sz="2500" spc="145">
                <a:solidFill>
                  <a:srgbClr val="FFA231"/>
                </a:solidFill>
                <a:latin typeface="Arial"/>
                <a:cs typeface="Arial"/>
              </a:rPr>
              <a:t>l’environnement </a:t>
            </a:r>
            <a:r>
              <a:rPr dirty="0" sz="2500" spc="90">
                <a:solidFill>
                  <a:srgbClr val="FFA231"/>
                </a:solidFill>
                <a:latin typeface="Arial"/>
                <a:cs typeface="Arial"/>
              </a:rPr>
              <a:t>(remise </a:t>
            </a:r>
            <a:r>
              <a:rPr dirty="0" sz="2500" spc="85">
                <a:solidFill>
                  <a:srgbClr val="FFA231"/>
                </a:solidFill>
                <a:latin typeface="Arial"/>
                <a:cs typeface="Arial"/>
              </a:rPr>
              <a:t>en </a:t>
            </a:r>
            <a:r>
              <a:rPr dirty="0" sz="2500" spc="120">
                <a:solidFill>
                  <a:srgbClr val="FFA231"/>
                </a:solidFill>
                <a:latin typeface="Arial"/>
                <a:cs typeface="Arial"/>
              </a:rPr>
              <a:t>état </a:t>
            </a:r>
            <a:r>
              <a:rPr dirty="0" sz="2500" spc="105">
                <a:solidFill>
                  <a:srgbClr val="FFA231"/>
                </a:solidFill>
                <a:latin typeface="Arial"/>
                <a:cs typeface="Arial"/>
              </a:rPr>
              <a:t>progressive </a:t>
            </a:r>
            <a:r>
              <a:rPr dirty="0" sz="2500" spc="175">
                <a:solidFill>
                  <a:srgbClr val="FFA231"/>
                </a:solidFill>
                <a:latin typeface="Arial"/>
                <a:cs typeface="Arial"/>
              </a:rPr>
              <a:t>du  </a:t>
            </a:r>
            <a:r>
              <a:rPr dirty="0" sz="2500" spc="100">
                <a:solidFill>
                  <a:srgbClr val="FFA231"/>
                </a:solidFill>
                <a:latin typeface="Arial"/>
                <a:cs typeface="Arial"/>
              </a:rPr>
              <a:t>parc</a:t>
            </a:r>
            <a:r>
              <a:rPr dirty="0" sz="2500" spc="11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130">
                <a:solidFill>
                  <a:srgbClr val="FFA231"/>
                </a:solidFill>
                <a:latin typeface="Arial"/>
                <a:cs typeface="Arial"/>
              </a:rPr>
              <a:t>d’installations)</a:t>
            </a:r>
            <a:endParaRPr sz="2500">
              <a:latin typeface="Arial"/>
              <a:cs typeface="Arial"/>
            </a:endParaRPr>
          </a:p>
          <a:p>
            <a:pPr marL="450850" marR="5080" indent="-438150">
              <a:lnSpc>
                <a:spcPct val="100000"/>
              </a:lnSpc>
              <a:spcBef>
                <a:spcPts val="3120"/>
              </a:spcBef>
              <a:buClr>
                <a:srgbClr val="808080"/>
              </a:buClr>
              <a:buAutoNum type="arabicPeriod"/>
              <a:tabLst>
                <a:tab pos="450215" algn="l"/>
                <a:tab pos="451484" algn="l"/>
              </a:tabLst>
            </a:pPr>
            <a:r>
              <a:rPr dirty="0" sz="2000" spc="95">
                <a:latin typeface="Arial"/>
                <a:cs typeface="Arial"/>
              </a:rPr>
              <a:t>Mettre </a:t>
            </a:r>
            <a:r>
              <a:rPr dirty="0" sz="2000" spc="65">
                <a:latin typeface="Arial"/>
                <a:cs typeface="Arial"/>
              </a:rPr>
              <a:t>en </a:t>
            </a:r>
            <a:r>
              <a:rPr dirty="0" sz="2000" spc="55">
                <a:latin typeface="Arial"/>
                <a:cs typeface="Arial"/>
              </a:rPr>
              <a:t>place </a:t>
            </a:r>
            <a:r>
              <a:rPr dirty="0" sz="2000" spc="50">
                <a:latin typeface="Arial"/>
                <a:cs typeface="Arial"/>
              </a:rPr>
              <a:t>des </a:t>
            </a:r>
            <a:r>
              <a:rPr dirty="0" sz="2000" spc="95">
                <a:latin typeface="Arial"/>
                <a:cs typeface="Arial"/>
              </a:rPr>
              <a:t>installations </a:t>
            </a:r>
            <a:r>
              <a:rPr dirty="0" sz="2000" spc="70">
                <a:latin typeface="Arial"/>
                <a:cs typeface="Arial"/>
              </a:rPr>
              <a:t>de </a:t>
            </a:r>
            <a:r>
              <a:rPr dirty="0" sz="2000" spc="100">
                <a:latin typeface="Arial"/>
                <a:cs typeface="Arial"/>
              </a:rPr>
              <a:t>bonne </a:t>
            </a:r>
            <a:r>
              <a:rPr dirty="0" sz="2000" spc="95">
                <a:latin typeface="Arial"/>
                <a:cs typeface="Arial"/>
              </a:rPr>
              <a:t>qualité, </a:t>
            </a:r>
            <a:r>
              <a:rPr dirty="0" sz="2000" spc="50">
                <a:latin typeface="Arial"/>
                <a:cs typeface="Arial"/>
              </a:rPr>
              <a:t>dès </a:t>
            </a:r>
            <a:r>
              <a:rPr dirty="0" sz="2000" spc="100">
                <a:latin typeface="Arial"/>
                <a:cs typeface="Arial"/>
              </a:rPr>
              <a:t>leur  </a:t>
            </a:r>
            <a:r>
              <a:rPr dirty="0" sz="2000" spc="114">
                <a:latin typeface="Arial"/>
                <a:cs typeface="Arial"/>
              </a:rPr>
              <a:t>conception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808080"/>
              </a:buClr>
              <a:buFont typeface="Arial"/>
              <a:buAutoNum type="arabicPeriod"/>
            </a:pPr>
            <a:endParaRPr sz="2650">
              <a:latin typeface="Times New Roman"/>
              <a:cs typeface="Times New Roman"/>
            </a:endParaRPr>
          </a:p>
          <a:p>
            <a:pPr marL="450850" marR="132715" indent="-438150">
              <a:lnSpc>
                <a:spcPct val="100000"/>
              </a:lnSpc>
              <a:spcBef>
                <a:spcPts val="5"/>
              </a:spcBef>
              <a:buClr>
                <a:srgbClr val="808080"/>
              </a:buClr>
              <a:buAutoNum type="arabicPeriod"/>
              <a:tabLst>
                <a:tab pos="450215" algn="l"/>
                <a:tab pos="451484" algn="l"/>
              </a:tabLst>
            </a:pPr>
            <a:r>
              <a:rPr dirty="0" sz="2000" spc="70">
                <a:latin typeface="Arial"/>
                <a:cs typeface="Arial"/>
              </a:rPr>
              <a:t>Réhabiliter </a:t>
            </a:r>
            <a:r>
              <a:rPr dirty="0" sz="2000" spc="114">
                <a:latin typeface="Arial"/>
                <a:cs typeface="Arial"/>
              </a:rPr>
              <a:t>prioritairement </a:t>
            </a:r>
            <a:r>
              <a:rPr dirty="0" sz="2000" spc="50">
                <a:latin typeface="Arial"/>
                <a:cs typeface="Arial"/>
              </a:rPr>
              <a:t>les </a:t>
            </a:r>
            <a:r>
              <a:rPr dirty="0" sz="2000" spc="95">
                <a:latin typeface="Arial"/>
                <a:cs typeface="Arial"/>
              </a:rPr>
              <a:t>installations </a:t>
            </a:r>
            <a:r>
              <a:rPr dirty="0" sz="2000" spc="90">
                <a:latin typeface="Arial"/>
                <a:cs typeface="Arial"/>
              </a:rPr>
              <a:t>présentant </a:t>
            </a:r>
            <a:r>
              <a:rPr dirty="0" sz="2000" spc="50">
                <a:latin typeface="Arial"/>
                <a:cs typeface="Arial"/>
              </a:rPr>
              <a:t>des  </a:t>
            </a:r>
            <a:r>
              <a:rPr dirty="0" sz="2000" spc="85">
                <a:latin typeface="Arial"/>
                <a:cs typeface="Arial"/>
              </a:rPr>
              <a:t>dangers </a:t>
            </a:r>
            <a:r>
              <a:rPr dirty="0" sz="2000" spc="140">
                <a:latin typeface="Arial"/>
                <a:cs typeface="Arial"/>
              </a:rPr>
              <a:t>pour </a:t>
            </a:r>
            <a:r>
              <a:rPr dirty="0" sz="2000" spc="65">
                <a:latin typeface="Arial"/>
                <a:cs typeface="Arial"/>
              </a:rPr>
              <a:t>la </a:t>
            </a:r>
            <a:r>
              <a:rPr dirty="0" sz="2000" spc="75">
                <a:latin typeface="Arial"/>
                <a:cs typeface="Arial"/>
              </a:rPr>
              <a:t>santé </a:t>
            </a:r>
            <a:r>
              <a:rPr dirty="0" sz="2000" spc="125">
                <a:latin typeface="Arial"/>
                <a:cs typeface="Arial"/>
              </a:rPr>
              <a:t>ou </a:t>
            </a:r>
            <a:r>
              <a:rPr dirty="0" sz="2000" spc="50">
                <a:latin typeface="Arial"/>
                <a:cs typeface="Arial"/>
              </a:rPr>
              <a:t>des </a:t>
            </a:r>
            <a:r>
              <a:rPr dirty="0" sz="2000" spc="95">
                <a:latin typeface="Arial"/>
                <a:cs typeface="Arial"/>
              </a:rPr>
              <a:t>risques </a:t>
            </a:r>
            <a:r>
              <a:rPr dirty="0" sz="2000" spc="40">
                <a:latin typeface="Arial"/>
                <a:cs typeface="Arial"/>
              </a:rPr>
              <a:t>avérés </a:t>
            </a:r>
            <a:r>
              <a:rPr dirty="0" sz="2000" spc="140">
                <a:latin typeface="Arial"/>
                <a:cs typeface="Arial"/>
              </a:rPr>
              <a:t>pour  </a:t>
            </a:r>
            <a:r>
              <a:rPr dirty="0" sz="2000" spc="120">
                <a:latin typeface="Arial"/>
                <a:cs typeface="Arial"/>
              </a:rPr>
              <a:t>l’environnement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808080"/>
              </a:buClr>
              <a:buFont typeface="Arial"/>
              <a:buAutoNum type="arabicPeriod"/>
            </a:pPr>
            <a:endParaRPr sz="2650">
              <a:latin typeface="Times New Roman"/>
              <a:cs typeface="Times New Roman"/>
            </a:endParaRPr>
          </a:p>
          <a:p>
            <a:pPr marL="450850" indent="-438150">
              <a:lnSpc>
                <a:spcPct val="100000"/>
              </a:lnSpc>
              <a:buClr>
                <a:srgbClr val="808080"/>
              </a:buClr>
              <a:buAutoNum type="arabicPeriod"/>
              <a:tabLst>
                <a:tab pos="450215" algn="l"/>
                <a:tab pos="451484" algn="l"/>
              </a:tabLst>
            </a:pPr>
            <a:r>
              <a:rPr dirty="0" sz="2000" spc="60">
                <a:latin typeface="Arial"/>
                <a:cs typeface="Arial"/>
              </a:rPr>
              <a:t>S’appuyer </a:t>
            </a:r>
            <a:r>
              <a:rPr dirty="0" sz="2000" spc="95">
                <a:latin typeface="Arial"/>
                <a:cs typeface="Arial"/>
              </a:rPr>
              <a:t>sur </a:t>
            </a:r>
            <a:r>
              <a:rPr dirty="0" sz="2000" spc="50">
                <a:latin typeface="Arial"/>
                <a:cs typeface="Arial"/>
              </a:rPr>
              <a:t>les </a:t>
            </a:r>
            <a:r>
              <a:rPr dirty="0" sz="2000" spc="70">
                <a:latin typeface="Arial"/>
                <a:cs typeface="Arial"/>
              </a:rPr>
              <a:t>ventes </a:t>
            </a:r>
            <a:r>
              <a:rPr dirty="0" sz="2000" spc="130">
                <a:latin typeface="Arial"/>
                <a:cs typeface="Arial"/>
              </a:rPr>
              <a:t>pour </a:t>
            </a:r>
            <a:r>
              <a:rPr dirty="0" sz="2000" spc="50">
                <a:latin typeface="Arial"/>
                <a:cs typeface="Arial"/>
              </a:rPr>
              <a:t>accélérer </a:t>
            </a:r>
            <a:r>
              <a:rPr dirty="0" sz="2000" spc="65">
                <a:latin typeface="Arial"/>
                <a:cs typeface="Arial"/>
              </a:rPr>
              <a:t>le</a:t>
            </a:r>
            <a:r>
              <a:rPr dirty="0" sz="2000" spc="75">
                <a:latin typeface="Arial"/>
                <a:cs typeface="Arial"/>
              </a:rPr>
              <a:t> </a:t>
            </a:r>
            <a:r>
              <a:rPr dirty="0" sz="2000" spc="114">
                <a:latin typeface="Arial"/>
                <a:cs typeface="Arial"/>
              </a:rPr>
              <a:t>rythme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8405" y="257025"/>
            <a:ext cx="7483475" cy="650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100" spc="190"/>
              <a:t>Pourquoi</a:t>
            </a:r>
            <a:r>
              <a:rPr dirty="0" sz="4100" spc="190"/>
              <a:t> </a:t>
            </a:r>
            <a:r>
              <a:rPr dirty="0" sz="4100" spc="170"/>
              <a:t>changer</a:t>
            </a:r>
            <a:r>
              <a:rPr dirty="0" sz="4100" spc="170"/>
              <a:t> </a:t>
            </a:r>
            <a:r>
              <a:rPr dirty="0" sz="4100" spc="110"/>
              <a:t>les</a:t>
            </a:r>
            <a:r>
              <a:rPr dirty="0" sz="4100" spc="110"/>
              <a:t> </a:t>
            </a:r>
            <a:r>
              <a:rPr dirty="0" sz="4100" spc="155"/>
              <a:t>règles</a:t>
            </a:r>
            <a:r>
              <a:rPr dirty="0" sz="4100" spc="140"/>
              <a:t> </a:t>
            </a:r>
            <a:r>
              <a:rPr dirty="0" sz="4100" spc="-555"/>
              <a:t>?</a:t>
            </a:r>
            <a:endParaRPr sz="4100"/>
          </a:p>
        </p:txBody>
      </p:sp>
      <p:sp>
        <p:nvSpPr>
          <p:cNvPr id="3" name="object 3"/>
          <p:cNvSpPr txBox="1"/>
          <p:nvPr/>
        </p:nvSpPr>
        <p:spPr>
          <a:xfrm>
            <a:off x="444379" y="1027430"/>
            <a:ext cx="232410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-605">
                <a:solidFill>
                  <a:srgbClr val="00339A"/>
                </a:solidFill>
                <a:latin typeface="Wingdings"/>
                <a:cs typeface="Wingdings"/>
              </a:rPr>
              <a:t></a:t>
            </a:r>
            <a:endParaRPr sz="25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8727" y="1045732"/>
            <a:ext cx="6969125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90">
                <a:solidFill>
                  <a:srgbClr val="FFA231"/>
                </a:solidFill>
                <a:latin typeface="Arial"/>
                <a:cs typeface="Arial"/>
              </a:rPr>
              <a:t>Faciliter </a:t>
            </a:r>
            <a:r>
              <a:rPr dirty="0" sz="2500" spc="120">
                <a:solidFill>
                  <a:srgbClr val="FFA231"/>
                </a:solidFill>
                <a:latin typeface="Arial"/>
                <a:cs typeface="Arial"/>
              </a:rPr>
              <a:t>et </a:t>
            </a:r>
            <a:r>
              <a:rPr dirty="0" sz="2500" spc="135">
                <a:solidFill>
                  <a:srgbClr val="FFA231"/>
                </a:solidFill>
                <a:latin typeface="Arial"/>
                <a:cs typeface="Arial"/>
              </a:rPr>
              <a:t>harmoniser </a:t>
            </a:r>
            <a:r>
              <a:rPr dirty="0" sz="2500" spc="80">
                <a:solidFill>
                  <a:srgbClr val="FFA231"/>
                </a:solidFill>
                <a:latin typeface="Arial"/>
                <a:cs typeface="Arial"/>
              </a:rPr>
              <a:t>la </a:t>
            </a:r>
            <a:r>
              <a:rPr dirty="0" sz="2500" spc="140">
                <a:solidFill>
                  <a:srgbClr val="FFA231"/>
                </a:solidFill>
                <a:latin typeface="Arial"/>
                <a:cs typeface="Arial"/>
              </a:rPr>
              <a:t>mission </a:t>
            </a:r>
            <a:r>
              <a:rPr dirty="0" sz="2500" spc="70">
                <a:solidFill>
                  <a:srgbClr val="FFA231"/>
                </a:solidFill>
                <a:latin typeface="Arial"/>
                <a:cs typeface="Arial"/>
              </a:rPr>
              <a:t>des</a:t>
            </a:r>
            <a:r>
              <a:rPr dirty="0" sz="2500" spc="14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-110">
                <a:solidFill>
                  <a:srgbClr val="FFA231"/>
                </a:solidFill>
                <a:latin typeface="Arial"/>
                <a:cs typeface="Arial"/>
              </a:rPr>
              <a:t>SPANC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579" y="1584451"/>
            <a:ext cx="14224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20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579" y="2235203"/>
            <a:ext cx="14224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20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579" y="2886718"/>
            <a:ext cx="14224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20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39740" y="1600460"/>
            <a:ext cx="7064375" cy="16325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340360">
              <a:lnSpc>
                <a:spcPct val="100000"/>
              </a:lnSpc>
              <a:spcBef>
                <a:spcPts val="105"/>
              </a:spcBef>
            </a:pPr>
            <a:r>
              <a:rPr dirty="0" sz="2000" spc="85">
                <a:latin typeface="Arial"/>
                <a:cs typeface="Arial"/>
              </a:rPr>
              <a:t>Expliciter </a:t>
            </a:r>
            <a:r>
              <a:rPr dirty="0" sz="2000" spc="95">
                <a:latin typeface="Arial"/>
                <a:cs typeface="Arial"/>
              </a:rPr>
              <a:t>et </a:t>
            </a:r>
            <a:r>
              <a:rPr dirty="0" sz="2000" spc="120">
                <a:latin typeface="Arial"/>
                <a:cs typeface="Arial"/>
              </a:rPr>
              <a:t>uniformiser </a:t>
            </a:r>
            <a:r>
              <a:rPr dirty="0" sz="2000" spc="50">
                <a:latin typeface="Arial"/>
                <a:cs typeface="Arial"/>
              </a:rPr>
              <a:t>les </a:t>
            </a:r>
            <a:r>
              <a:rPr dirty="0" sz="2000" spc="105">
                <a:latin typeface="Arial"/>
                <a:cs typeface="Arial"/>
              </a:rPr>
              <a:t>modalités </a:t>
            </a:r>
            <a:r>
              <a:rPr dirty="0" sz="2000" spc="85">
                <a:latin typeface="Arial"/>
                <a:cs typeface="Arial"/>
              </a:rPr>
              <a:t>d’exercice </a:t>
            </a:r>
            <a:r>
              <a:rPr dirty="0" sz="2000" spc="70">
                <a:latin typeface="Arial"/>
                <a:cs typeface="Arial"/>
              </a:rPr>
              <a:t>de </a:t>
            </a:r>
            <a:r>
              <a:rPr dirty="0" sz="2000" spc="55">
                <a:latin typeface="Arial"/>
                <a:cs typeface="Arial"/>
              </a:rPr>
              <a:t>la  </a:t>
            </a:r>
            <a:r>
              <a:rPr dirty="0" sz="2000" spc="114">
                <a:latin typeface="Arial"/>
                <a:cs typeface="Arial"/>
              </a:rPr>
              <a:t>mission </a:t>
            </a:r>
            <a:r>
              <a:rPr dirty="0" sz="2000" spc="80">
                <a:latin typeface="Arial"/>
                <a:cs typeface="Arial"/>
              </a:rPr>
              <a:t>de</a:t>
            </a:r>
            <a:r>
              <a:rPr dirty="0" sz="2000" spc="85">
                <a:latin typeface="Arial"/>
                <a:cs typeface="Arial"/>
              </a:rPr>
              <a:t> </a:t>
            </a:r>
            <a:r>
              <a:rPr dirty="0" sz="2000" spc="120">
                <a:latin typeface="Arial"/>
                <a:cs typeface="Arial"/>
              </a:rPr>
              <a:t>contrôle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20"/>
              </a:spcBef>
            </a:pPr>
            <a:r>
              <a:rPr dirty="0" sz="2000" spc="85">
                <a:latin typeface="Arial"/>
                <a:cs typeface="Arial"/>
              </a:rPr>
              <a:t>Formaliser </a:t>
            </a:r>
            <a:r>
              <a:rPr dirty="0" sz="2000" spc="60">
                <a:latin typeface="Arial"/>
                <a:cs typeface="Arial"/>
              </a:rPr>
              <a:t>les </a:t>
            </a:r>
            <a:r>
              <a:rPr dirty="0" sz="2000" spc="114">
                <a:latin typeface="Arial"/>
                <a:cs typeface="Arial"/>
              </a:rPr>
              <a:t>documents </a:t>
            </a:r>
            <a:r>
              <a:rPr dirty="0" sz="2000" spc="95">
                <a:latin typeface="Arial"/>
                <a:cs typeface="Arial"/>
              </a:rPr>
              <a:t>remis </a:t>
            </a:r>
            <a:r>
              <a:rPr dirty="0" sz="2000" spc="110">
                <a:latin typeface="Arial"/>
                <a:cs typeface="Arial"/>
              </a:rPr>
              <a:t>aux </a:t>
            </a:r>
            <a:r>
              <a:rPr dirty="0" sz="2000" spc="65">
                <a:latin typeface="Arial"/>
                <a:cs typeface="Arial"/>
              </a:rPr>
              <a:t>usagers </a:t>
            </a:r>
            <a:r>
              <a:rPr dirty="0" sz="2000" spc="-10">
                <a:latin typeface="Arial"/>
                <a:cs typeface="Arial"/>
              </a:rPr>
              <a:t>à </a:t>
            </a:r>
            <a:r>
              <a:rPr dirty="0" sz="2000" spc="85">
                <a:latin typeface="Arial"/>
                <a:cs typeface="Arial"/>
              </a:rPr>
              <a:t>l’issue </a:t>
            </a:r>
            <a:r>
              <a:rPr dirty="0" sz="2000" spc="135">
                <a:latin typeface="Arial"/>
                <a:cs typeface="Arial"/>
              </a:rPr>
              <a:t>du  </a:t>
            </a:r>
            <a:r>
              <a:rPr dirty="0" sz="2000" spc="105">
                <a:latin typeface="Arial"/>
                <a:cs typeface="Arial"/>
              </a:rPr>
              <a:t>contrôle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2000" spc="95">
                <a:latin typeface="Arial"/>
                <a:cs typeface="Arial"/>
              </a:rPr>
              <a:t>Donner </a:t>
            </a:r>
            <a:r>
              <a:rPr dirty="0" sz="2000" spc="85">
                <a:latin typeface="Arial"/>
                <a:cs typeface="Arial"/>
              </a:rPr>
              <a:t>une </a:t>
            </a:r>
            <a:r>
              <a:rPr dirty="0" sz="2000" spc="100">
                <a:latin typeface="Arial"/>
                <a:cs typeface="Arial"/>
              </a:rPr>
              <a:t>meilleure </a:t>
            </a:r>
            <a:r>
              <a:rPr dirty="0" sz="2000" spc="110">
                <a:latin typeface="Arial"/>
                <a:cs typeface="Arial"/>
              </a:rPr>
              <a:t>lisibilité </a:t>
            </a:r>
            <a:r>
              <a:rPr dirty="0" sz="2000" spc="-10">
                <a:latin typeface="Arial"/>
                <a:cs typeface="Arial"/>
              </a:rPr>
              <a:t>à </a:t>
            </a:r>
            <a:r>
              <a:rPr dirty="0" sz="2000" spc="110">
                <a:latin typeface="Arial"/>
                <a:cs typeface="Arial"/>
              </a:rPr>
              <a:t>l’action </a:t>
            </a:r>
            <a:r>
              <a:rPr dirty="0" sz="2000" spc="50">
                <a:latin typeface="Arial"/>
                <a:cs typeface="Arial"/>
              </a:rPr>
              <a:t>des</a:t>
            </a:r>
            <a:r>
              <a:rPr dirty="0" sz="2000" spc="45">
                <a:latin typeface="Arial"/>
                <a:cs typeface="Arial"/>
              </a:rPr>
              <a:t> </a:t>
            </a:r>
            <a:r>
              <a:rPr dirty="0" sz="2000" spc="-95">
                <a:latin typeface="Arial"/>
                <a:cs typeface="Arial"/>
              </a:rPr>
              <a:t>SPANC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379" y="3508502"/>
            <a:ext cx="232410" cy="407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-605">
                <a:solidFill>
                  <a:srgbClr val="00339A"/>
                </a:solidFill>
                <a:latin typeface="Wingdings"/>
                <a:cs typeface="Wingdings"/>
              </a:rPr>
              <a:t></a:t>
            </a:r>
            <a:endParaRPr sz="25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8727" y="3501194"/>
            <a:ext cx="6237605" cy="8394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800"/>
              </a:lnSpc>
              <a:spcBef>
                <a:spcPts val="100"/>
              </a:spcBef>
            </a:pPr>
            <a:r>
              <a:rPr dirty="0" sz="2500" spc="100">
                <a:solidFill>
                  <a:srgbClr val="FFA231"/>
                </a:solidFill>
                <a:latin typeface="Arial"/>
                <a:cs typeface="Arial"/>
              </a:rPr>
              <a:t>Considérer </a:t>
            </a:r>
            <a:r>
              <a:rPr dirty="0" sz="2500" spc="90">
                <a:solidFill>
                  <a:srgbClr val="FFA231"/>
                </a:solidFill>
                <a:latin typeface="Arial"/>
                <a:cs typeface="Arial"/>
              </a:rPr>
              <a:t>l’ANC </a:t>
            </a:r>
            <a:r>
              <a:rPr dirty="0" sz="2500" spc="140">
                <a:solidFill>
                  <a:srgbClr val="FFA231"/>
                </a:solidFill>
                <a:latin typeface="Arial"/>
                <a:cs typeface="Arial"/>
              </a:rPr>
              <a:t>comme </a:t>
            </a:r>
            <a:r>
              <a:rPr dirty="0" sz="2500" spc="114">
                <a:solidFill>
                  <a:srgbClr val="FFA231"/>
                </a:solidFill>
                <a:latin typeface="Arial"/>
                <a:cs typeface="Arial"/>
              </a:rPr>
              <a:t>une </a:t>
            </a:r>
            <a:r>
              <a:rPr dirty="0" sz="2500" spc="125">
                <a:solidFill>
                  <a:srgbClr val="FFA231"/>
                </a:solidFill>
                <a:latin typeface="Arial"/>
                <a:cs typeface="Arial"/>
              </a:rPr>
              <a:t>technique  </a:t>
            </a:r>
            <a:r>
              <a:rPr dirty="0" sz="2500" spc="105">
                <a:solidFill>
                  <a:srgbClr val="FFA231"/>
                </a:solidFill>
                <a:latin typeface="Arial"/>
                <a:cs typeface="Arial"/>
              </a:rPr>
              <a:t>d’assainissement </a:t>
            </a:r>
            <a:r>
              <a:rPr dirty="0" sz="2500" spc="-10">
                <a:solidFill>
                  <a:srgbClr val="FFA231"/>
                </a:solidFill>
                <a:latin typeface="Arial"/>
                <a:cs typeface="Arial"/>
              </a:rPr>
              <a:t>à </a:t>
            </a:r>
            <a:r>
              <a:rPr dirty="0" sz="2500" spc="155">
                <a:solidFill>
                  <a:srgbClr val="FFA231"/>
                </a:solidFill>
                <a:latin typeface="Arial"/>
                <a:cs typeface="Arial"/>
              </a:rPr>
              <a:t>part</a:t>
            </a:r>
            <a:r>
              <a:rPr dirty="0" sz="2500" spc="22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500" spc="114">
                <a:solidFill>
                  <a:srgbClr val="FFA231"/>
                </a:solidFill>
                <a:latin typeface="Arial"/>
                <a:cs typeface="Arial"/>
              </a:rPr>
              <a:t>entière</a:t>
            </a:r>
            <a:endParaRPr sz="2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1579" y="4477003"/>
            <a:ext cx="14224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2000">
              <a:latin typeface="Wingdings"/>
              <a:cs typeface="Wingding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1579" y="5127755"/>
            <a:ext cx="14224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2000">
              <a:latin typeface="Wingdings"/>
              <a:cs typeface="Wingding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39740" y="4493012"/>
            <a:ext cx="7149465" cy="1286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114300">
              <a:lnSpc>
                <a:spcPct val="100000"/>
              </a:lnSpc>
              <a:spcBef>
                <a:spcPts val="105"/>
              </a:spcBef>
            </a:pPr>
            <a:r>
              <a:rPr dirty="0" sz="2000" spc="50">
                <a:latin typeface="Arial"/>
                <a:cs typeface="Arial"/>
              </a:rPr>
              <a:t>Mise </a:t>
            </a:r>
            <a:r>
              <a:rPr dirty="0" sz="2000" spc="65">
                <a:latin typeface="Arial"/>
                <a:cs typeface="Arial"/>
              </a:rPr>
              <a:t>en </a:t>
            </a:r>
            <a:r>
              <a:rPr dirty="0" sz="2000" spc="55">
                <a:latin typeface="Arial"/>
                <a:cs typeface="Arial"/>
              </a:rPr>
              <a:t>place </a:t>
            </a:r>
            <a:r>
              <a:rPr dirty="0" sz="2000" spc="114">
                <a:latin typeface="Arial"/>
                <a:cs typeface="Arial"/>
              </a:rPr>
              <a:t>d’une </a:t>
            </a:r>
            <a:r>
              <a:rPr dirty="0" sz="2000" spc="130">
                <a:latin typeface="Arial"/>
                <a:cs typeface="Arial"/>
              </a:rPr>
              <a:t>politique </a:t>
            </a:r>
            <a:r>
              <a:rPr dirty="0" sz="2000" spc="105">
                <a:latin typeface="Arial"/>
                <a:cs typeface="Arial"/>
              </a:rPr>
              <a:t>incitative, </a:t>
            </a:r>
            <a:r>
              <a:rPr dirty="0" sz="2000" spc="55">
                <a:latin typeface="Arial"/>
                <a:cs typeface="Arial"/>
              </a:rPr>
              <a:t>via </a:t>
            </a:r>
            <a:r>
              <a:rPr dirty="0" sz="2000" spc="50">
                <a:latin typeface="Arial"/>
                <a:cs typeface="Arial"/>
              </a:rPr>
              <a:t>les </a:t>
            </a:r>
            <a:r>
              <a:rPr dirty="0" sz="2000" spc="55">
                <a:latin typeface="Arial"/>
                <a:cs typeface="Arial"/>
              </a:rPr>
              <a:t>aides </a:t>
            </a:r>
            <a:r>
              <a:rPr dirty="0" sz="2000" spc="50">
                <a:latin typeface="Arial"/>
                <a:cs typeface="Arial"/>
              </a:rPr>
              <a:t>des  </a:t>
            </a:r>
            <a:r>
              <a:rPr dirty="0" sz="2000" spc="40">
                <a:latin typeface="Arial"/>
                <a:cs typeface="Arial"/>
              </a:rPr>
              <a:t>agences </a:t>
            </a:r>
            <a:r>
              <a:rPr dirty="0" sz="2000" spc="70">
                <a:latin typeface="Arial"/>
                <a:cs typeface="Arial"/>
              </a:rPr>
              <a:t>de</a:t>
            </a:r>
            <a:r>
              <a:rPr dirty="0" sz="2000" spc="105">
                <a:latin typeface="Arial"/>
                <a:cs typeface="Arial"/>
              </a:rPr>
              <a:t> </a:t>
            </a:r>
            <a:r>
              <a:rPr dirty="0" sz="2000" spc="85">
                <a:latin typeface="Arial"/>
                <a:cs typeface="Arial"/>
              </a:rPr>
              <a:t>l’eau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20"/>
              </a:spcBef>
            </a:pPr>
            <a:r>
              <a:rPr dirty="0" sz="2000" spc="160">
                <a:latin typeface="Arial"/>
                <a:cs typeface="Arial"/>
              </a:rPr>
              <a:t>800 </a:t>
            </a:r>
            <a:r>
              <a:rPr dirty="0" sz="2000" spc="135">
                <a:latin typeface="Arial"/>
                <a:cs typeface="Arial"/>
              </a:rPr>
              <a:t>millions </a:t>
            </a:r>
            <a:r>
              <a:rPr dirty="0" sz="2000" spc="105">
                <a:latin typeface="Arial"/>
                <a:cs typeface="Arial"/>
              </a:rPr>
              <a:t>d’euros </a:t>
            </a:r>
            <a:r>
              <a:rPr dirty="0" sz="2000" spc="85">
                <a:latin typeface="Arial"/>
                <a:cs typeface="Arial"/>
              </a:rPr>
              <a:t>d’aides </a:t>
            </a:r>
            <a:r>
              <a:rPr dirty="0" sz="2000" spc="50">
                <a:latin typeface="Arial"/>
                <a:cs typeface="Arial"/>
              </a:rPr>
              <a:t>des </a:t>
            </a:r>
            <a:r>
              <a:rPr dirty="0" sz="2000" spc="45">
                <a:latin typeface="Arial"/>
                <a:cs typeface="Arial"/>
              </a:rPr>
              <a:t>Agences </a:t>
            </a:r>
            <a:r>
              <a:rPr dirty="0" sz="2000" spc="70">
                <a:latin typeface="Arial"/>
                <a:cs typeface="Arial"/>
              </a:rPr>
              <a:t>de </a:t>
            </a:r>
            <a:r>
              <a:rPr dirty="0" sz="2000" spc="85">
                <a:latin typeface="Arial"/>
                <a:cs typeface="Arial"/>
              </a:rPr>
              <a:t>l’eau </a:t>
            </a:r>
            <a:r>
              <a:rPr dirty="0" sz="2000" spc="75">
                <a:latin typeface="Arial"/>
                <a:cs typeface="Arial"/>
              </a:rPr>
              <a:t>prévus  </a:t>
            </a:r>
            <a:r>
              <a:rPr dirty="0" sz="2000" spc="100">
                <a:latin typeface="Arial"/>
                <a:cs typeface="Arial"/>
              </a:rPr>
              <a:t>sur </a:t>
            </a:r>
            <a:r>
              <a:rPr dirty="0" sz="2000" spc="150">
                <a:latin typeface="Arial"/>
                <a:cs typeface="Arial"/>
              </a:rPr>
              <a:t>6</a:t>
            </a:r>
            <a:r>
              <a:rPr dirty="0" sz="2000" spc="80">
                <a:latin typeface="Arial"/>
                <a:cs typeface="Arial"/>
              </a:rPr>
              <a:t> </a:t>
            </a:r>
            <a:r>
              <a:rPr dirty="0" sz="2000" spc="55">
                <a:latin typeface="Arial"/>
                <a:cs typeface="Arial"/>
              </a:rPr>
              <a:t>ans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9009" y="180825"/>
            <a:ext cx="6965315" cy="650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100" spc="145"/>
              <a:t>Quelle</a:t>
            </a:r>
            <a:r>
              <a:rPr dirty="0" sz="4100" spc="145"/>
              <a:t> </a:t>
            </a:r>
            <a:r>
              <a:rPr dirty="0" sz="4100" spc="240"/>
              <a:t>méthode</a:t>
            </a:r>
            <a:r>
              <a:rPr dirty="0" sz="4100" spc="240"/>
              <a:t> </a:t>
            </a:r>
            <a:r>
              <a:rPr dirty="0" sz="4100" spc="155"/>
              <a:t>de</a:t>
            </a:r>
            <a:r>
              <a:rPr dirty="0" sz="4100" spc="155"/>
              <a:t> </a:t>
            </a:r>
            <a:r>
              <a:rPr dirty="0" sz="4100" spc="195"/>
              <a:t>travail</a:t>
            </a:r>
            <a:r>
              <a:rPr dirty="0" sz="4100" spc="75"/>
              <a:t> </a:t>
            </a:r>
            <a:r>
              <a:rPr dirty="0" sz="4100" spc="-555"/>
              <a:t>?</a:t>
            </a:r>
            <a:endParaRPr sz="4100"/>
          </a:p>
        </p:txBody>
      </p:sp>
      <p:sp>
        <p:nvSpPr>
          <p:cNvPr id="3" name="object 3"/>
          <p:cNvSpPr txBox="1"/>
          <p:nvPr/>
        </p:nvSpPr>
        <p:spPr>
          <a:xfrm>
            <a:off x="598303" y="837680"/>
            <a:ext cx="8403590" cy="1598295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353695" marR="5080" indent="-340995">
              <a:lnSpc>
                <a:spcPts val="2020"/>
              </a:lnSpc>
              <a:spcBef>
                <a:spcPts val="585"/>
              </a:spcBef>
              <a:buClr>
                <a:srgbClr val="00339A"/>
              </a:buClr>
              <a:buFont typeface="Wingdings"/>
              <a:buChar char=""/>
              <a:tabLst>
                <a:tab pos="353695" algn="l"/>
                <a:tab pos="354330" algn="l"/>
              </a:tabLst>
            </a:pPr>
            <a:r>
              <a:rPr dirty="0" sz="2100" spc="114">
                <a:solidFill>
                  <a:srgbClr val="FFA231"/>
                </a:solidFill>
                <a:latin typeface="Arial"/>
                <a:cs typeface="Arial"/>
              </a:rPr>
              <a:t>Modifications </a:t>
            </a:r>
            <a:r>
              <a:rPr dirty="0" sz="2100" spc="135">
                <a:solidFill>
                  <a:srgbClr val="FFA231"/>
                </a:solidFill>
                <a:latin typeface="Arial"/>
                <a:cs typeface="Arial"/>
              </a:rPr>
              <a:t>introduites </a:t>
            </a:r>
            <a:r>
              <a:rPr dirty="0" sz="2100" spc="80">
                <a:solidFill>
                  <a:srgbClr val="FFA231"/>
                </a:solidFill>
                <a:latin typeface="Arial"/>
                <a:cs typeface="Arial"/>
              </a:rPr>
              <a:t>dans </a:t>
            </a:r>
            <a:r>
              <a:rPr dirty="0" sz="2100" spc="70">
                <a:solidFill>
                  <a:srgbClr val="FFA231"/>
                </a:solidFill>
                <a:latin typeface="Arial"/>
                <a:cs typeface="Arial"/>
              </a:rPr>
              <a:t>la </a:t>
            </a:r>
            <a:r>
              <a:rPr dirty="0" sz="2100" spc="135">
                <a:solidFill>
                  <a:srgbClr val="FFA231"/>
                </a:solidFill>
                <a:latin typeface="Arial"/>
                <a:cs typeface="Arial"/>
              </a:rPr>
              <a:t>loi </a:t>
            </a:r>
            <a:r>
              <a:rPr dirty="0" sz="2100" spc="130">
                <a:solidFill>
                  <a:srgbClr val="FFA231"/>
                </a:solidFill>
                <a:latin typeface="Arial"/>
                <a:cs typeface="Arial"/>
              </a:rPr>
              <a:t>dite </a:t>
            </a:r>
            <a:r>
              <a:rPr dirty="0" sz="2100" spc="65">
                <a:solidFill>
                  <a:srgbClr val="FFA231"/>
                </a:solidFill>
                <a:latin typeface="Arial"/>
                <a:cs typeface="Arial"/>
              </a:rPr>
              <a:t>Grenelle </a:t>
            </a:r>
            <a:r>
              <a:rPr dirty="0" sz="2100" spc="160">
                <a:solidFill>
                  <a:srgbClr val="FFA231"/>
                </a:solidFill>
                <a:latin typeface="Arial"/>
                <a:cs typeface="Arial"/>
              </a:rPr>
              <a:t>2 </a:t>
            </a:r>
            <a:r>
              <a:rPr dirty="0" sz="2100" spc="105">
                <a:solidFill>
                  <a:srgbClr val="FFA231"/>
                </a:solidFill>
                <a:latin typeface="Arial"/>
                <a:cs typeface="Arial"/>
              </a:rPr>
              <a:t>(12 </a:t>
            </a:r>
            <a:r>
              <a:rPr dirty="0" sz="2100" spc="140">
                <a:solidFill>
                  <a:srgbClr val="FFA231"/>
                </a:solidFill>
                <a:latin typeface="Arial"/>
                <a:cs typeface="Arial"/>
              </a:rPr>
              <a:t>juillet  </a:t>
            </a:r>
            <a:r>
              <a:rPr dirty="0" sz="2100" spc="135">
                <a:solidFill>
                  <a:srgbClr val="FFA231"/>
                </a:solidFill>
                <a:latin typeface="Arial"/>
                <a:cs typeface="Arial"/>
              </a:rPr>
              <a:t>2010)</a:t>
            </a:r>
            <a:endParaRPr sz="2100">
              <a:latin typeface="Arial"/>
              <a:cs typeface="Arial"/>
            </a:endParaRPr>
          </a:p>
          <a:p>
            <a:pPr marL="353695" marR="918210" indent="-340995">
              <a:lnSpc>
                <a:spcPct val="80000"/>
              </a:lnSpc>
              <a:spcBef>
                <a:spcPts val="1130"/>
              </a:spcBef>
              <a:buClr>
                <a:srgbClr val="00339A"/>
              </a:buClr>
              <a:buFont typeface="Wingdings"/>
              <a:buChar char=""/>
              <a:tabLst>
                <a:tab pos="353695" algn="l"/>
                <a:tab pos="354330" algn="l"/>
              </a:tabLst>
            </a:pPr>
            <a:r>
              <a:rPr dirty="0" sz="2100" spc="55">
                <a:solidFill>
                  <a:srgbClr val="FFA231"/>
                </a:solidFill>
                <a:latin typeface="Arial"/>
                <a:cs typeface="Arial"/>
              </a:rPr>
              <a:t>Révision </a:t>
            </a:r>
            <a:r>
              <a:rPr dirty="0" sz="2100" spc="65">
                <a:solidFill>
                  <a:srgbClr val="FFA231"/>
                </a:solidFill>
                <a:latin typeface="Arial"/>
                <a:cs typeface="Arial"/>
              </a:rPr>
              <a:t>des </a:t>
            </a:r>
            <a:r>
              <a:rPr dirty="0" sz="2100" spc="85">
                <a:solidFill>
                  <a:srgbClr val="FFA231"/>
                </a:solidFill>
                <a:latin typeface="Arial"/>
                <a:cs typeface="Arial"/>
              </a:rPr>
              <a:t>arrêtés </a:t>
            </a:r>
            <a:r>
              <a:rPr dirty="0" sz="2100" spc="145">
                <a:solidFill>
                  <a:srgbClr val="FFA231"/>
                </a:solidFill>
                <a:latin typeface="Arial"/>
                <a:cs typeface="Arial"/>
              </a:rPr>
              <a:t>du </a:t>
            </a:r>
            <a:r>
              <a:rPr dirty="0" sz="2100" spc="160">
                <a:solidFill>
                  <a:srgbClr val="FFA231"/>
                </a:solidFill>
                <a:latin typeface="Arial"/>
                <a:cs typeface="Arial"/>
              </a:rPr>
              <a:t>7 </a:t>
            </a:r>
            <a:r>
              <a:rPr dirty="0" sz="2100" spc="105">
                <a:solidFill>
                  <a:srgbClr val="FFA231"/>
                </a:solidFill>
                <a:latin typeface="Arial"/>
                <a:cs typeface="Arial"/>
              </a:rPr>
              <a:t>septembre </a:t>
            </a:r>
            <a:r>
              <a:rPr dirty="0" sz="2100" spc="160">
                <a:solidFill>
                  <a:srgbClr val="FFA231"/>
                </a:solidFill>
                <a:latin typeface="Arial"/>
                <a:cs typeface="Arial"/>
              </a:rPr>
              <a:t>2009 </a:t>
            </a:r>
            <a:r>
              <a:rPr dirty="0" sz="2100" spc="100">
                <a:solidFill>
                  <a:srgbClr val="FFA231"/>
                </a:solidFill>
                <a:latin typeface="Arial"/>
                <a:cs typeface="Arial"/>
              </a:rPr>
              <a:t>(contrôle </a:t>
            </a:r>
            <a:r>
              <a:rPr dirty="0" sz="2100" spc="110">
                <a:solidFill>
                  <a:srgbClr val="FFA231"/>
                </a:solidFill>
                <a:latin typeface="Arial"/>
                <a:cs typeface="Arial"/>
              </a:rPr>
              <a:t>et  </a:t>
            </a:r>
            <a:r>
              <a:rPr dirty="0" sz="2100" spc="114">
                <a:solidFill>
                  <a:srgbClr val="FFA231"/>
                </a:solidFill>
                <a:latin typeface="Arial"/>
                <a:cs typeface="Arial"/>
              </a:rPr>
              <a:t>prescriptions</a:t>
            </a:r>
            <a:r>
              <a:rPr dirty="0" sz="2100" spc="90">
                <a:solidFill>
                  <a:srgbClr val="FFA231"/>
                </a:solidFill>
                <a:latin typeface="Arial"/>
                <a:cs typeface="Arial"/>
              </a:rPr>
              <a:t> techniques)</a:t>
            </a:r>
            <a:endParaRPr sz="2100">
              <a:latin typeface="Arial"/>
              <a:cs typeface="Arial"/>
            </a:endParaRPr>
          </a:p>
          <a:p>
            <a:pPr lvl="1" marL="753745" indent="-283845">
              <a:lnSpc>
                <a:spcPct val="100000"/>
              </a:lnSpc>
              <a:spcBef>
                <a:spcPts val="535"/>
              </a:spcBef>
              <a:buClr>
                <a:srgbClr val="808080"/>
              </a:buClr>
              <a:buFont typeface="Wingdings"/>
              <a:buChar char=""/>
              <a:tabLst>
                <a:tab pos="753745" algn="l"/>
                <a:tab pos="754380" algn="l"/>
              </a:tabLst>
            </a:pPr>
            <a:r>
              <a:rPr dirty="0" sz="1800" spc="90">
                <a:latin typeface="Arial"/>
                <a:cs typeface="Arial"/>
              </a:rPr>
              <a:t>Début </a:t>
            </a:r>
            <a:r>
              <a:rPr dirty="0" sz="1800" spc="45">
                <a:latin typeface="Arial"/>
                <a:cs typeface="Arial"/>
              </a:rPr>
              <a:t>des </a:t>
            </a:r>
            <a:r>
              <a:rPr dirty="0" sz="1800" spc="85">
                <a:latin typeface="Arial"/>
                <a:cs typeface="Arial"/>
              </a:rPr>
              <a:t>travaux </a:t>
            </a:r>
            <a:r>
              <a:rPr dirty="0" sz="1800" spc="60">
                <a:latin typeface="Arial"/>
                <a:cs typeface="Arial"/>
              </a:rPr>
              <a:t>de </a:t>
            </a:r>
            <a:r>
              <a:rPr dirty="0" sz="1800" spc="75">
                <a:latin typeface="Arial"/>
                <a:cs typeface="Arial"/>
              </a:rPr>
              <a:t>révision </a:t>
            </a:r>
            <a:r>
              <a:rPr dirty="0" sz="1800" spc="130">
                <a:latin typeface="Arial"/>
                <a:cs typeface="Arial"/>
              </a:rPr>
              <a:t>fin </a:t>
            </a:r>
            <a:r>
              <a:rPr dirty="0" sz="1800" spc="114">
                <a:latin typeface="Arial"/>
                <a:cs typeface="Arial"/>
              </a:rPr>
              <a:t>2010, </a:t>
            </a:r>
            <a:r>
              <a:rPr dirty="0" sz="1800" spc="80">
                <a:latin typeface="Arial"/>
                <a:cs typeface="Arial"/>
              </a:rPr>
              <a:t>suite </a:t>
            </a:r>
            <a:r>
              <a:rPr dirty="0" sz="1800" spc="-10">
                <a:latin typeface="Arial"/>
                <a:cs typeface="Arial"/>
              </a:rPr>
              <a:t>à </a:t>
            </a:r>
            <a:r>
              <a:rPr dirty="0" sz="1800" spc="50">
                <a:latin typeface="Arial"/>
                <a:cs typeface="Arial"/>
              </a:rPr>
              <a:t>la </a:t>
            </a:r>
            <a:r>
              <a:rPr dirty="0" sz="1800" spc="105">
                <a:latin typeface="Arial"/>
                <a:cs typeface="Arial"/>
              </a:rPr>
              <a:t>parution </a:t>
            </a:r>
            <a:r>
              <a:rPr dirty="0" sz="1800" spc="60">
                <a:latin typeface="Arial"/>
                <a:cs typeface="Arial"/>
              </a:rPr>
              <a:t>de </a:t>
            </a:r>
            <a:r>
              <a:rPr dirty="0" sz="1800" spc="50">
                <a:latin typeface="Arial"/>
                <a:cs typeface="Arial"/>
              </a:rPr>
              <a:t>la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110">
                <a:latin typeface="Arial"/>
                <a:cs typeface="Arial"/>
              </a:rPr>
              <a:t>loi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5503" y="2602491"/>
            <a:ext cx="130175" cy="8204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05"/>
              </a:lnSpc>
              <a:spcBef>
                <a:spcPts val="100"/>
              </a:spcBef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  <a:p>
            <a:pPr marL="12700">
              <a:lnSpc>
                <a:spcPts val="2050"/>
              </a:lnSpc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  <a:p>
            <a:pPr marL="12700">
              <a:lnSpc>
                <a:spcPts val="2105"/>
              </a:lnSpc>
            </a:pPr>
            <a:r>
              <a:rPr dirty="0" sz="1800">
                <a:solidFill>
                  <a:srgbClr val="808080"/>
                </a:solidFill>
                <a:latin typeface="Wingdings"/>
                <a:cs typeface="Wingdings"/>
              </a:rPr>
              <a:t>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9721" y="2355603"/>
            <a:ext cx="7113270" cy="2524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05"/>
              </a:lnSpc>
              <a:spcBef>
                <a:spcPts val="100"/>
              </a:spcBef>
            </a:pPr>
            <a:r>
              <a:rPr dirty="0" sz="1800" spc="45">
                <a:latin typeface="Arial"/>
                <a:cs typeface="Arial"/>
              </a:rPr>
              <a:t>Grenelle</a:t>
            </a:r>
            <a:r>
              <a:rPr dirty="0" sz="1800" spc="60">
                <a:latin typeface="Arial"/>
                <a:cs typeface="Arial"/>
              </a:rPr>
              <a:t> </a:t>
            </a:r>
            <a:r>
              <a:rPr dirty="0" sz="1800" spc="135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2050"/>
              </a:lnSpc>
              <a:spcBef>
                <a:spcPts val="100"/>
              </a:spcBef>
            </a:pPr>
            <a:r>
              <a:rPr dirty="0" sz="1800" spc="50">
                <a:latin typeface="Arial"/>
                <a:cs typeface="Arial"/>
              </a:rPr>
              <a:t>Test </a:t>
            </a:r>
            <a:r>
              <a:rPr dirty="0" sz="1800" spc="125">
                <a:latin typeface="Arial"/>
                <a:cs typeface="Arial"/>
              </a:rPr>
              <a:t>d’un </a:t>
            </a:r>
            <a:r>
              <a:rPr dirty="0" sz="1800" spc="75">
                <a:latin typeface="Arial"/>
                <a:cs typeface="Arial"/>
              </a:rPr>
              <a:t>arbre </a:t>
            </a:r>
            <a:r>
              <a:rPr dirty="0" sz="1800" spc="60">
                <a:latin typeface="Arial"/>
                <a:cs typeface="Arial"/>
              </a:rPr>
              <a:t>de </a:t>
            </a:r>
            <a:r>
              <a:rPr dirty="0" sz="1800" spc="70">
                <a:latin typeface="Arial"/>
                <a:cs typeface="Arial"/>
              </a:rPr>
              <a:t>décision </a:t>
            </a:r>
            <a:r>
              <a:rPr dirty="0" sz="1800" spc="85">
                <a:latin typeface="Arial"/>
                <a:cs typeface="Arial"/>
              </a:rPr>
              <a:t>sur </a:t>
            </a:r>
            <a:r>
              <a:rPr dirty="0" sz="1800" spc="130">
                <a:latin typeface="Arial"/>
                <a:cs typeface="Arial"/>
              </a:rPr>
              <a:t>30 000 </a:t>
            </a:r>
            <a:r>
              <a:rPr dirty="0" sz="1800" spc="85">
                <a:latin typeface="Arial"/>
                <a:cs typeface="Arial"/>
              </a:rPr>
              <a:t>installations </a:t>
            </a:r>
            <a:r>
              <a:rPr dirty="0" sz="1800" spc="440">
                <a:latin typeface="Arial"/>
                <a:cs typeface="Arial"/>
              </a:rPr>
              <a:t>/</a:t>
            </a:r>
            <a:r>
              <a:rPr dirty="0" sz="1800" spc="-229">
                <a:latin typeface="Arial"/>
                <a:cs typeface="Arial"/>
              </a:rPr>
              <a:t> </a:t>
            </a:r>
            <a:r>
              <a:rPr dirty="0" sz="1800" spc="130">
                <a:latin typeface="Arial"/>
                <a:cs typeface="Arial"/>
              </a:rPr>
              <a:t>50 </a:t>
            </a:r>
            <a:r>
              <a:rPr dirty="0" sz="1800" spc="-85">
                <a:latin typeface="Arial"/>
                <a:cs typeface="Arial"/>
              </a:rPr>
              <a:t>SPANC  </a:t>
            </a:r>
            <a:r>
              <a:rPr dirty="0" sz="1800" spc="35">
                <a:latin typeface="Arial"/>
                <a:cs typeface="Arial"/>
              </a:rPr>
              <a:t>Large </a:t>
            </a:r>
            <a:r>
              <a:rPr dirty="0" sz="1800" spc="85">
                <a:latin typeface="Arial"/>
                <a:cs typeface="Arial"/>
              </a:rPr>
              <a:t>concertation </a:t>
            </a:r>
            <a:r>
              <a:rPr dirty="0" sz="1800" spc="60">
                <a:latin typeface="Arial"/>
                <a:cs typeface="Arial"/>
              </a:rPr>
              <a:t>de </a:t>
            </a:r>
            <a:r>
              <a:rPr dirty="0" sz="1800" spc="95">
                <a:latin typeface="Arial"/>
                <a:cs typeface="Arial"/>
              </a:rPr>
              <a:t>tous </a:t>
            </a:r>
            <a:r>
              <a:rPr dirty="0" sz="1800" spc="40">
                <a:latin typeface="Arial"/>
                <a:cs typeface="Arial"/>
              </a:rPr>
              <a:t>les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 spc="60">
                <a:latin typeface="Arial"/>
                <a:cs typeface="Arial"/>
              </a:rPr>
              <a:t>acteurs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945"/>
              </a:lnSpc>
            </a:pPr>
            <a:r>
              <a:rPr dirty="0" sz="1800" spc="85">
                <a:latin typeface="Arial"/>
                <a:cs typeface="Arial"/>
              </a:rPr>
              <a:t>Consultation </a:t>
            </a:r>
            <a:r>
              <a:rPr dirty="0" sz="1800" spc="45">
                <a:latin typeface="Arial"/>
                <a:cs typeface="Arial"/>
              </a:rPr>
              <a:t>des </a:t>
            </a:r>
            <a:r>
              <a:rPr dirty="0" sz="1800" spc="60">
                <a:latin typeface="Arial"/>
                <a:cs typeface="Arial"/>
              </a:rPr>
              <a:t>instances</a:t>
            </a:r>
            <a:r>
              <a:rPr dirty="0" sz="1800" spc="45">
                <a:latin typeface="Arial"/>
                <a:cs typeface="Arial"/>
              </a:rPr>
              <a:t> </a:t>
            </a:r>
            <a:r>
              <a:rPr dirty="0" sz="1800" spc="80">
                <a:latin typeface="Arial"/>
                <a:cs typeface="Arial"/>
              </a:rPr>
              <a:t>officielles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50"/>
              </a:lnSpc>
            </a:pPr>
            <a:r>
              <a:rPr dirty="0" sz="1800" spc="375">
                <a:solidFill>
                  <a:srgbClr val="FFA231"/>
                </a:solidFill>
                <a:latin typeface="Arial"/>
                <a:cs typeface="Arial"/>
              </a:rPr>
              <a:t>&gt; </a:t>
            </a:r>
            <a:r>
              <a:rPr dirty="0" sz="1800" spc="95">
                <a:solidFill>
                  <a:srgbClr val="FFA231"/>
                </a:solidFill>
                <a:latin typeface="Arial"/>
                <a:cs typeface="Arial"/>
              </a:rPr>
              <a:t>Commission </a:t>
            </a:r>
            <a:r>
              <a:rPr dirty="0" sz="1800" spc="105">
                <a:solidFill>
                  <a:srgbClr val="FFA231"/>
                </a:solidFill>
                <a:latin typeface="Arial"/>
                <a:cs typeface="Arial"/>
              </a:rPr>
              <a:t>réglementation </a:t>
            </a:r>
            <a:r>
              <a:rPr dirty="0" sz="1800" spc="125">
                <a:solidFill>
                  <a:srgbClr val="FFA231"/>
                </a:solidFill>
                <a:latin typeface="Arial"/>
                <a:cs typeface="Arial"/>
              </a:rPr>
              <a:t>du </a:t>
            </a:r>
            <a:r>
              <a:rPr dirty="0" sz="1800" spc="-80">
                <a:solidFill>
                  <a:srgbClr val="FFA231"/>
                </a:solidFill>
                <a:latin typeface="Arial"/>
                <a:cs typeface="Arial"/>
              </a:rPr>
              <a:t>CNE </a:t>
            </a:r>
            <a:r>
              <a:rPr dirty="0" sz="1800" spc="65">
                <a:solidFill>
                  <a:srgbClr val="FFA231"/>
                </a:solidFill>
                <a:latin typeface="Arial"/>
                <a:cs typeface="Arial"/>
              </a:rPr>
              <a:t>: </a:t>
            </a:r>
            <a:r>
              <a:rPr dirty="0" sz="1800" spc="135">
                <a:solidFill>
                  <a:srgbClr val="FFA231"/>
                </a:solidFill>
                <a:latin typeface="Arial"/>
                <a:cs typeface="Arial"/>
              </a:rPr>
              <a:t>5 </a:t>
            </a:r>
            <a:r>
              <a:rPr dirty="0" sz="1800" spc="80">
                <a:solidFill>
                  <a:srgbClr val="FFA231"/>
                </a:solidFill>
                <a:latin typeface="Arial"/>
                <a:cs typeface="Arial"/>
              </a:rPr>
              <a:t>décembre</a:t>
            </a:r>
            <a:r>
              <a:rPr dirty="0" sz="1800" spc="-15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140">
                <a:solidFill>
                  <a:srgbClr val="FFA231"/>
                </a:solidFill>
                <a:latin typeface="Arial"/>
                <a:cs typeface="Arial"/>
              </a:rPr>
              <a:t>2011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50"/>
              </a:lnSpc>
            </a:pPr>
            <a:r>
              <a:rPr dirty="0" sz="1800" spc="375">
                <a:solidFill>
                  <a:srgbClr val="FFA231"/>
                </a:solidFill>
                <a:latin typeface="Arial"/>
                <a:cs typeface="Arial"/>
              </a:rPr>
              <a:t>&gt; </a:t>
            </a:r>
            <a:r>
              <a:rPr dirty="0" sz="1800" spc="-50">
                <a:solidFill>
                  <a:srgbClr val="FFA231"/>
                </a:solidFill>
                <a:latin typeface="Arial"/>
                <a:cs typeface="Arial"/>
              </a:rPr>
              <a:t>MIE </a:t>
            </a:r>
            <a:r>
              <a:rPr dirty="0" sz="1800" spc="65">
                <a:solidFill>
                  <a:srgbClr val="FFA231"/>
                </a:solidFill>
                <a:latin typeface="Arial"/>
                <a:cs typeface="Arial"/>
              </a:rPr>
              <a:t>: </a:t>
            </a:r>
            <a:r>
              <a:rPr dirty="0" sz="1800" spc="140">
                <a:solidFill>
                  <a:srgbClr val="FFA231"/>
                </a:solidFill>
                <a:latin typeface="Arial"/>
                <a:cs typeface="Arial"/>
              </a:rPr>
              <a:t>25 </a:t>
            </a:r>
            <a:r>
              <a:rPr dirty="0" sz="1800" spc="85">
                <a:solidFill>
                  <a:srgbClr val="FFA231"/>
                </a:solidFill>
                <a:latin typeface="Arial"/>
                <a:cs typeface="Arial"/>
              </a:rPr>
              <a:t>janvier</a:t>
            </a:r>
            <a:r>
              <a:rPr dirty="0" sz="1800" spc="-11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145">
                <a:solidFill>
                  <a:srgbClr val="FFA231"/>
                </a:solidFill>
                <a:latin typeface="Arial"/>
                <a:cs typeface="Arial"/>
              </a:rPr>
              <a:t>2012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50"/>
              </a:lnSpc>
            </a:pPr>
            <a:r>
              <a:rPr dirty="0" sz="1800" spc="375">
                <a:solidFill>
                  <a:srgbClr val="FFA231"/>
                </a:solidFill>
                <a:latin typeface="Arial"/>
                <a:cs typeface="Arial"/>
              </a:rPr>
              <a:t>&gt; </a:t>
            </a:r>
            <a:r>
              <a:rPr dirty="0" sz="1800" spc="-70">
                <a:solidFill>
                  <a:srgbClr val="FFA231"/>
                </a:solidFill>
                <a:latin typeface="Arial"/>
                <a:cs typeface="Arial"/>
              </a:rPr>
              <a:t>CCEN </a:t>
            </a:r>
            <a:r>
              <a:rPr dirty="0" sz="1800" spc="65">
                <a:solidFill>
                  <a:srgbClr val="FFA231"/>
                </a:solidFill>
                <a:latin typeface="Arial"/>
                <a:cs typeface="Arial"/>
              </a:rPr>
              <a:t>: </a:t>
            </a:r>
            <a:r>
              <a:rPr dirty="0" sz="1800" spc="135">
                <a:solidFill>
                  <a:srgbClr val="FFA231"/>
                </a:solidFill>
                <a:latin typeface="Arial"/>
                <a:cs typeface="Arial"/>
              </a:rPr>
              <a:t>2 </a:t>
            </a:r>
            <a:r>
              <a:rPr dirty="0" sz="1800" spc="90">
                <a:solidFill>
                  <a:srgbClr val="FFA231"/>
                </a:solidFill>
                <a:latin typeface="Arial"/>
                <a:cs typeface="Arial"/>
              </a:rPr>
              <a:t>février</a:t>
            </a:r>
            <a:r>
              <a:rPr dirty="0" sz="1800" spc="-85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145">
                <a:solidFill>
                  <a:srgbClr val="FFA231"/>
                </a:solidFill>
                <a:latin typeface="Arial"/>
                <a:cs typeface="Arial"/>
              </a:rPr>
              <a:t>2012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105"/>
              </a:lnSpc>
            </a:pPr>
            <a:r>
              <a:rPr dirty="0" sz="1800" spc="375">
                <a:solidFill>
                  <a:srgbClr val="FFA231"/>
                </a:solidFill>
                <a:latin typeface="Arial"/>
                <a:cs typeface="Arial"/>
              </a:rPr>
              <a:t>&gt; </a:t>
            </a:r>
            <a:r>
              <a:rPr dirty="0" sz="1800" spc="80">
                <a:solidFill>
                  <a:srgbClr val="FFA231"/>
                </a:solidFill>
                <a:latin typeface="Arial"/>
                <a:cs typeface="Arial"/>
              </a:rPr>
              <a:t>Commissaire </a:t>
            </a:r>
            <a:r>
              <a:rPr dirty="0" sz="1800" spc="-10">
                <a:solidFill>
                  <a:srgbClr val="FFA231"/>
                </a:solidFill>
                <a:latin typeface="Arial"/>
                <a:cs typeface="Arial"/>
              </a:rPr>
              <a:t>à </a:t>
            </a:r>
            <a:r>
              <a:rPr dirty="0" sz="1800" spc="60">
                <a:solidFill>
                  <a:srgbClr val="FFA231"/>
                </a:solidFill>
                <a:latin typeface="Arial"/>
                <a:cs typeface="Arial"/>
              </a:rPr>
              <a:t>la </a:t>
            </a:r>
            <a:r>
              <a:rPr dirty="0" sz="1800" spc="114">
                <a:solidFill>
                  <a:srgbClr val="FFA231"/>
                </a:solidFill>
                <a:latin typeface="Arial"/>
                <a:cs typeface="Arial"/>
              </a:rPr>
              <a:t>simplification </a:t>
            </a:r>
            <a:r>
              <a:rPr dirty="0" sz="1800" spc="65">
                <a:solidFill>
                  <a:srgbClr val="FFA231"/>
                </a:solidFill>
                <a:latin typeface="Arial"/>
                <a:cs typeface="Arial"/>
              </a:rPr>
              <a:t>: </a:t>
            </a:r>
            <a:r>
              <a:rPr dirty="0" sz="1800" spc="135">
                <a:solidFill>
                  <a:srgbClr val="FFA231"/>
                </a:solidFill>
                <a:latin typeface="Arial"/>
                <a:cs typeface="Arial"/>
              </a:rPr>
              <a:t>9 </a:t>
            </a:r>
            <a:r>
              <a:rPr dirty="0" sz="1800" spc="90">
                <a:solidFill>
                  <a:srgbClr val="FFA231"/>
                </a:solidFill>
                <a:latin typeface="Arial"/>
                <a:cs typeface="Arial"/>
              </a:rPr>
              <a:t>février</a:t>
            </a:r>
            <a:r>
              <a:rPr dirty="0" sz="1800" spc="-15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1800" spc="145">
                <a:solidFill>
                  <a:srgbClr val="FFA231"/>
                </a:solidFill>
                <a:latin typeface="Arial"/>
                <a:cs typeface="Arial"/>
              </a:rPr>
              <a:t>2012</a:t>
            </a:r>
            <a:endParaRPr sz="1800">
              <a:latin typeface="Arial"/>
              <a:cs typeface="Arial"/>
            </a:endParaRPr>
          </a:p>
          <a:p>
            <a:pPr marL="185420">
              <a:lnSpc>
                <a:spcPct val="100000"/>
              </a:lnSpc>
              <a:spcBef>
                <a:spcPts val="765"/>
              </a:spcBef>
            </a:pPr>
            <a:r>
              <a:rPr dirty="0" baseline="2777" sz="3000" spc="4747">
                <a:latin typeface="Wingdings"/>
                <a:cs typeface="Wingdings"/>
              </a:rPr>
              <a:t></a:t>
            </a:r>
            <a:r>
              <a:rPr dirty="0" baseline="2777" sz="3000" spc="434">
                <a:latin typeface="Times New Roman"/>
                <a:cs typeface="Times New Roman"/>
              </a:rPr>
              <a:t> </a:t>
            </a:r>
            <a:r>
              <a:rPr dirty="0" sz="1650" spc="35" i="1">
                <a:solidFill>
                  <a:srgbClr val="FF0000"/>
                </a:solidFill>
                <a:latin typeface="Arial"/>
                <a:cs typeface="Arial"/>
              </a:rPr>
              <a:t>Signature </a:t>
            </a:r>
            <a:r>
              <a:rPr dirty="0" sz="1650" spc="15" i="1">
                <a:solidFill>
                  <a:srgbClr val="FF0000"/>
                </a:solidFill>
                <a:latin typeface="Arial"/>
                <a:cs typeface="Arial"/>
              </a:rPr>
              <a:t>des </a:t>
            </a:r>
            <a:r>
              <a:rPr dirty="0" sz="1650" spc="40" i="1">
                <a:solidFill>
                  <a:srgbClr val="FF0000"/>
                </a:solidFill>
                <a:latin typeface="Arial"/>
                <a:cs typeface="Arial"/>
              </a:rPr>
              <a:t>arrêtés </a:t>
            </a:r>
            <a:r>
              <a:rPr dirty="0" sz="1650" spc="35" i="1">
                <a:solidFill>
                  <a:srgbClr val="FF0000"/>
                </a:solidFill>
                <a:latin typeface="Arial"/>
                <a:cs typeface="Arial"/>
              </a:rPr>
              <a:t>le </a:t>
            </a:r>
            <a:r>
              <a:rPr dirty="0" sz="1650" spc="90" i="1">
                <a:solidFill>
                  <a:srgbClr val="FF0000"/>
                </a:solidFill>
                <a:latin typeface="Arial"/>
                <a:cs typeface="Arial"/>
              </a:rPr>
              <a:t>7 </a:t>
            </a:r>
            <a:r>
              <a:rPr dirty="0" sz="1650" spc="50" i="1">
                <a:solidFill>
                  <a:srgbClr val="FF0000"/>
                </a:solidFill>
                <a:latin typeface="Arial"/>
                <a:cs typeface="Arial"/>
              </a:rPr>
              <a:t>mars </a:t>
            </a:r>
            <a:r>
              <a:rPr dirty="0" sz="1650" spc="95" i="1">
                <a:solidFill>
                  <a:srgbClr val="FF0000"/>
                </a:solidFill>
                <a:latin typeface="Arial"/>
                <a:cs typeface="Arial"/>
              </a:rPr>
              <a:t>2012 </a:t>
            </a:r>
            <a:r>
              <a:rPr dirty="0" sz="1650" spc="50" i="1">
                <a:solidFill>
                  <a:srgbClr val="FF0000"/>
                </a:solidFill>
                <a:latin typeface="Arial"/>
                <a:cs typeface="Arial"/>
              </a:rPr>
              <a:t>par </a:t>
            </a:r>
            <a:r>
              <a:rPr dirty="0" sz="1650" spc="30" i="1">
                <a:solidFill>
                  <a:srgbClr val="FF0000"/>
                </a:solidFill>
                <a:latin typeface="Arial"/>
                <a:cs typeface="Arial"/>
              </a:rPr>
              <a:t>la </a:t>
            </a:r>
            <a:r>
              <a:rPr dirty="0" sz="1650" spc="-35" i="1">
                <a:solidFill>
                  <a:srgbClr val="FF0000"/>
                </a:solidFill>
                <a:latin typeface="Arial"/>
                <a:cs typeface="Arial"/>
              </a:rPr>
              <a:t>DGALN</a:t>
            </a:r>
            <a:endParaRPr sz="1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8303" y="5003545"/>
            <a:ext cx="7831455" cy="1341120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353695" marR="227329" indent="-340995">
              <a:lnSpc>
                <a:spcPts val="2020"/>
              </a:lnSpc>
              <a:spcBef>
                <a:spcPts val="585"/>
              </a:spcBef>
              <a:buClr>
                <a:srgbClr val="00339A"/>
              </a:buClr>
              <a:buFont typeface="Wingdings"/>
              <a:buChar char=""/>
              <a:tabLst>
                <a:tab pos="353695" algn="l"/>
                <a:tab pos="354330" algn="l"/>
              </a:tabLst>
            </a:pPr>
            <a:r>
              <a:rPr dirty="0" sz="2100" spc="40">
                <a:solidFill>
                  <a:srgbClr val="FFA231"/>
                </a:solidFill>
                <a:latin typeface="Arial"/>
                <a:cs typeface="Arial"/>
              </a:rPr>
              <a:t>Un </a:t>
            </a:r>
            <a:r>
              <a:rPr dirty="0" sz="2100" spc="95">
                <a:solidFill>
                  <a:srgbClr val="FFA231"/>
                </a:solidFill>
                <a:latin typeface="Arial"/>
                <a:cs typeface="Arial"/>
              </a:rPr>
              <a:t>décret </a:t>
            </a:r>
            <a:r>
              <a:rPr dirty="0" sz="2100" spc="145">
                <a:solidFill>
                  <a:srgbClr val="FFA231"/>
                </a:solidFill>
                <a:latin typeface="Arial"/>
                <a:cs typeface="Arial"/>
              </a:rPr>
              <a:t>du </a:t>
            </a:r>
            <a:r>
              <a:rPr dirty="0" sz="2100" spc="254">
                <a:solidFill>
                  <a:srgbClr val="FFA231"/>
                </a:solidFill>
                <a:latin typeface="Arial"/>
                <a:cs typeface="Arial"/>
              </a:rPr>
              <a:t>28/02/12 </a:t>
            </a:r>
            <a:r>
              <a:rPr dirty="0" sz="2100" spc="110">
                <a:solidFill>
                  <a:srgbClr val="FFA231"/>
                </a:solidFill>
                <a:latin typeface="Arial"/>
                <a:cs typeface="Arial"/>
              </a:rPr>
              <a:t>sur </a:t>
            </a:r>
            <a:r>
              <a:rPr dirty="0" sz="2100" spc="125">
                <a:solidFill>
                  <a:srgbClr val="FFA231"/>
                </a:solidFill>
                <a:latin typeface="Arial"/>
                <a:cs typeface="Arial"/>
              </a:rPr>
              <a:t>articulation </a:t>
            </a:r>
            <a:r>
              <a:rPr dirty="0" sz="2100" spc="130">
                <a:solidFill>
                  <a:srgbClr val="FFA231"/>
                </a:solidFill>
                <a:latin typeface="Arial"/>
                <a:cs typeface="Arial"/>
              </a:rPr>
              <a:t>ANC/permis</a:t>
            </a:r>
            <a:r>
              <a:rPr dirty="0" sz="2100" spc="-7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100" spc="85">
                <a:solidFill>
                  <a:srgbClr val="FFA231"/>
                </a:solidFill>
                <a:latin typeface="Arial"/>
                <a:cs typeface="Arial"/>
              </a:rPr>
              <a:t>de  </a:t>
            </a:r>
            <a:r>
              <a:rPr dirty="0" sz="2100" spc="120">
                <a:solidFill>
                  <a:srgbClr val="FFA231"/>
                </a:solidFill>
                <a:latin typeface="Arial"/>
                <a:cs typeface="Arial"/>
              </a:rPr>
              <a:t>construire</a:t>
            </a:r>
            <a:endParaRPr sz="2100">
              <a:latin typeface="Arial"/>
              <a:cs typeface="Arial"/>
            </a:endParaRPr>
          </a:p>
          <a:p>
            <a:pPr marL="353695" marR="5080" indent="-340995">
              <a:lnSpc>
                <a:spcPts val="2020"/>
              </a:lnSpc>
              <a:spcBef>
                <a:spcPts val="1775"/>
              </a:spcBef>
              <a:buClr>
                <a:srgbClr val="00339A"/>
              </a:buClr>
              <a:buFont typeface="Wingdings"/>
              <a:buChar char=""/>
              <a:tabLst>
                <a:tab pos="353695" algn="l"/>
                <a:tab pos="354330" algn="l"/>
              </a:tabLst>
            </a:pPr>
            <a:r>
              <a:rPr dirty="0" sz="2100" spc="90">
                <a:solidFill>
                  <a:srgbClr val="FFA231"/>
                </a:solidFill>
                <a:latin typeface="Arial"/>
                <a:cs typeface="Arial"/>
              </a:rPr>
              <a:t>Réflexion </a:t>
            </a:r>
            <a:r>
              <a:rPr dirty="0" sz="2100" spc="70">
                <a:solidFill>
                  <a:srgbClr val="FFA231"/>
                </a:solidFill>
                <a:latin typeface="Arial"/>
                <a:cs typeface="Arial"/>
              </a:rPr>
              <a:t>en </a:t>
            </a:r>
            <a:r>
              <a:rPr dirty="0" sz="2100" spc="100">
                <a:solidFill>
                  <a:srgbClr val="FFA231"/>
                </a:solidFill>
                <a:latin typeface="Arial"/>
                <a:cs typeface="Arial"/>
              </a:rPr>
              <a:t>cours </a:t>
            </a:r>
            <a:r>
              <a:rPr dirty="0" sz="2100" spc="65">
                <a:solidFill>
                  <a:srgbClr val="FFA231"/>
                </a:solidFill>
                <a:latin typeface="Arial"/>
                <a:cs typeface="Arial"/>
              </a:rPr>
              <a:t>au </a:t>
            </a:r>
            <a:r>
              <a:rPr dirty="0" sz="2100" spc="80">
                <a:solidFill>
                  <a:srgbClr val="FFA231"/>
                </a:solidFill>
                <a:latin typeface="Arial"/>
                <a:cs typeface="Arial"/>
              </a:rPr>
              <a:t>sein </a:t>
            </a:r>
            <a:r>
              <a:rPr dirty="0" sz="2100" spc="60">
                <a:solidFill>
                  <a:srgbClr val="FFA231"/>
                </a:solidFill>
                <a:latin typeface="Arial"/>
                <a:cs typeface="Arial"/>
              </a:rPr>
              <a:t>des </a:t>
            </a:r>
            <a:r>
              <a:rPr dirty="0" sz="2100" spc="80">
                <a:solidFill>
                  <a:srgbClr val="FFA231"/>
                </a:solidFill>
                <a:latin typeface="Arial"/>
                <a:cs typeface="Arial"/>
              </a:rPr>
              <a:t>instances de </a:t>
            </a:r>
            <a:r>
              <a:rPr dirty="0" sz="2100" spc="70">
                <a:solidFill>
                  <a:srgbClr val="FFA231"/>
                </a:solidFill>
                <a:latin typeface="Arial"/>
                <a:cs typeface="Arial"/>
              </a:rPr>
              <a:t>bassins </a:t>
            </a:r>
            <a:r>
              <a:rPr dirty="0" sz="2100" spc="145">
                <a:solidFill>
                  <a:srgbClr val="FFA231"/>
                </a:solidFill>
                <a:latin typeface="Arial"/>
                <a:cs typeface="Arial"/>
              </a:rPr>
              <a:t>pour  </a:t>
            </a:r>
            <a:r>
              <a:rPr dirty="0" sz="2100" spc="120">
                <a:solidFill>
                  <a:srgbClr val="FFA231"/>
                </a:solidFill>
                <a:latin typeface="Arial"/>
                <a:cs typeface="Arial"/>
              </a:rPr>
              <a:t>l’élaboration </a:t>
            </a:r>
            <a:r>
              <a:rPr dirty="0" sz="2100" spc="60">
                <a:solidFill>
                  <a:srgbClr val="FFA231"/>
                </a:solidFill>
                <a:latin typeface="Arial"/>
                <a:cs typeface="Arial"/>
              </a:rPr>
              <a:t>des </a:t>
            </a:r>
            <a:r>
              <a:rPr dirty="0" sz="2100" spc="20">
                <a:solidFill>
                  <a:srgbClr val="FFA231"/>
                </a:solidFill>
                <a:latin typeface="Arial"/>
                <a:cs typeface="Arial"/>
              </a:rPr>
              <a:t>X</a:t>
            </a:r>
            <a:r>
              <a:rPr dirty="0" baseline="30092" sz="1800" spc="30">
                <a:solidFill>
                  <a:srgbClr val="FFA231"/>
                </a:solidFill>
                <a:latin typeface="Arial"/>
                <a:cs typeface="Arial"/>
              </a:rPr>
              <a:t>èmes </a:t>
            </a:r>
            <a:r>
              <a:rPr dirty="0" sz="2100" spc="120">
                <a:solidFill>
                  <a:srgbClr val="FFA231"/>
                </a:solidFill>
                <a:latin typeface="Arial"/>
                <a:cs typeface="Arial"/>
              </a:rPr>
              <a:t>programmes </a:t>
            </a:r>
            <a:r>
              <a:rPr dirty="0" sz="2100" spc="60">
                <a:solidFill>
                  <a:srgbClr val="FFA231"/>
                </a:solidFill>
                <a:latin typeface="Arial"/>
                <a:cs typeface="Arial"/>
              </a:rPr>
              <a:t>des Agences </a:t>
            </a:r>
            <a:r>
              <a:rPr dirty="0" sz="2100" spc="80">
                <a:solidFill>
                  <a:srgbClr val="FFA231"/>
                </a:solidFill>
                <a:latin typeface="Arial"/>
                <a:cs typeface="Arial"/>
              </a:rPr>
              <a:t>de</a:t>
            </a:r>
            <a:r>
              <a:rPr dirty="0" sz="2100" spc="220">
                <a:solidFill>
                  <a:srgbClr val="FFA231"/>
                </a:solidFill>
                <a:latin typeface="Arial"/>
                <a:cs typeface="Arial"/>
              </a:rPr>
              <a:t> </a:t>
            </a:r>
            <a:r>
              <a:rPr dirty="0" sz="2100" spc="100">
                <a:solidFill>
                  <a:srgbClr val="FFA231"/>
                </a:solidFill>
                <a:latin typeface="Arial"/>
                <a:cs typeface="Arial"/>
              </a:rPr>
              <a:t>l’eau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CC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jessica.lambert</dc:creator>
  <dc:title>2012 03 20 Présentation arrêtés ANC vf</dc:title>
  <dcterms:created xsi:type="dcterms:W3CDTF">2019-11-17T09:13:59Z</dcterms:created>
  <dcterms:modified xsi:type="dcterms:W3CDTF">2019-11-17T09:13:59Z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2012-03-29T00:00:00Z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2019-11-17T00:00:00Z</vt:filetime>
  </property>
</Properties>
</file>